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1"/>
  </p:notesMasterIdLst>
  <p:handoutMasterIdLst>
    <p:handoutMasterId r:id="rId62"/>
  </p:handoutMasterIdLst>
  <p:sldIdLst>
    <p:sldId id="345" r:id="rId2"/>
    <p:sldId id="257" r:id="rId3"/>
    <p:sldId id="258" r:id="rId4"/>
    <p:sldId id="259" r:id="rId5"/>
    <p:sldId id="260" r:id="rId6"/>
    <p:sldId id="261" r:id="rId7"/>
    <p:sldId id="262" r:id="rId8"/>
    <p:sldId id="263" r:id="rId9"/>
    <p:sldId id="264" r:id="rId10"/>
    <p:sldId id="265" r:id="rId11"/>
    <p:sldId id="266" r:id="rId12"/>
    <p:sldId id="267" r:id="rId13"/>
    <p:sldId id="268" r:id="rId14"/>
    <p:sldId id="294" r:id="rId15"/>
    <p:sldId id="293" r:id="rId16"/>
    <p:sldId id="292" r:id="rId17"/>
    <p:sldId id="339" r:id="rId18"/>
    <p:sldId id="269" r:id="rId19"/>
    <p:sldId id="270" r:id="rId20"/>
    <p:sldId id="271" r:id="rId21"/>
    <p:sldId id="272" r:id="rId22"/>
    <p:sldId id="273" r:id="rId23"/>
    <p:sldId id="274" r:id="rId24"/>
    <p:sldId id="275" r:id="rId25"/>
    <p:sldId id="277" r:id="rId26"/>
    <p:sldId id="280" r:id="rId27"/>
    <p:sldId id="281" r:id="rId28"/>
    <p:sldId id="282" r:id="rId29"/>
    <p:sldId id="283" r:id="rId30"/>
    <p:sldId id="284" r:id="rId31"/>
    <p:sldId id="285" r:id="rId32"/>
    <p:sldId id="340" r:id="rId33"/>
    <p:sldId id="286" r:id="rId34"/>
    <p:sldId id="290" r:id="rId35"/>
    <p:sldId id="291" r:id="rId36"/>
    <p:sldId id="296" r:id="rId37"/>
    <p:sldId id="297" r:id="rId38"/>
    <p:sldId id="298" r:id="rId39"/>
    <p:sldId id="299" r:id="rId40"/>
    <p:sldId id="301" r:id="rId41"/>
    <p:sldId id="302" r:id="rId42"/>
    <p:sldId id="303" r:id="rId43"/>
    <p:sldId id="304" r:id="rId44"/>
    <p:sldId id="305" r:id="rId45"/>
    <p:sldId id="308" r:id="rId46"/>
    <p:sldId id="306" r:id="rId47"/>
    <p:sldId id="309" r:id="rId48"/>
    <p:sldId id="341" r:id="rId49"/>
    <p:sldId id="344" r:id="rId50"/>
    <p:sldId id="342" r:id="rId51"/>
    <p:sldId id="343" r:id="rId52"/>
    <p:sldId id="316" r:id="rId53"/>
    <p:sldId id="318" r:id="rId54"/>
    <p:sldId id="321" r:id="rId55"/>
    <p:sldId id="322" r:id="rId56"/>
    <p:sldId id="323" r:id="rId57"/>
    <p:sldId id="324" r:id="rId58"/>
    <p:sldId id="329" r:id="rId59"/>
    <p:sldId id="346" r:id="rId6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31800" indent="25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863600" indent="50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296988" indent="7461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728788" indent="100013"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5"/>
    <a:srgbClr val="E1E2E3"/>
    <a:srgbClr val="D0D1D2"/>
    <a:srgbClr val="EBECED"/>
    <a:srgbClr val="E9EAEB"/>
    <a:srgbClr val="D6D7D9"/>
    <a:srgbClr val="0000CC"/>
    <a:srgbClr val="99FF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96005" autoAdjust="0"/>
  </p:normalViewPr>
  <p:slideViewPr>
    <p:cSldViewPr>
      <p:cViewPr varScale="1">
        <p:scale>
          <a:sx n="109" d="100"/>
          <a:sy n="109" d="100"/>
        </p:scale>
        <p:origin x="220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2" d="100"/>
          <a:sy n="82" d="100"/>
        </p:scale>
        <p:origin x="-31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F5B02C6-5AAB-4DF9-A138-89D594DD9A4D}" type="datetimeFigureOut">
              <a:rPr lang="en-US" smtClean="0"/>
              <a:t>1/4/2023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832252-158E-44B7-8D8F-DB159A03D104}" type="slidenum">
              <a:rPr lang="en-US" smtClean="0"/>
              <a:t>‹#›</a:t>
            </a:fld>
            <a:endParaRPr lang="en-US"/>
          </a:p>
        </p:txBody>
      </p:sp>
    </p:spTree>
    <p:extLst>
      <p:ext uri="{BB962C8B-B14F-4D97-AF65-F5344CB8AC3E}">
        <p14:creationId xmlns:p14="http://schemas.microsoft.com/office/powerpoint/2010/main" val="251068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0DE300-2B3D-4416-8367-73D2F6C4D7A3}" type="datetimeFigureOut">
              <a:rPr lang="en-US" smtClean="0"/>
              <a:t>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427349-C6C3-4369-A1D3-C1DE3358E1FE}" type="slidenum">
              <a:rPr lang="en-US" smtClean="0"/>
              <a:t>‹#›</a:t>
            </a:fld>
            <a:endParaRPr lang="en-US"/>
          </a:p>
        </p:txBody>
      </p:sp>
    </p:spTree>
    <p:extLst>
      <p:ext uri="{BB962C8B-B14F-4D97-AF65-F5344CB8AC3E}">
        <p14:creationId xmlns:p14="http://schemas.microsoft.com/office/powerpoint/2010/main" val="15879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sz="1100">
                <a:solidFill>
                  <a:schemeClr val="tx1"/>
                </a:solidFill>
                <a:latin typeface="Arial" panose="020B0604020202020204" pitchFamily="34" charset="0"/>
              </a:defRPr>
            </a:lvl1pPr>
            <a:lvl2pPr marL="739775" indent="-282575" defTabSz="928688">
              <a:spcBef>
                <a:spcPct val="30000"/>
              </a:spcBef>
              <a:defRPr sz="1100">
                <a:solidFill>
                  <a:schemeClr val="tx1"/>
                </a:solidFill>
                <a:latin typeface="Arial" panose="020B0604020202020204" pitchFamily="34" charset="0"/>
              </a:defRPr>
            </a:lvl2pPr>
            <a:lvl3pPr marL="1139825" indent="-225425" defTabSz="928688">
              <a:spcBef>
                <a:spcPct val="30000"/>
              </a:spcBef>
              <a:defRPr sz="1100">
                <a:solidFill>
                  <a:schemeClr val="tx1"/>
                </a:solidFill>
                <a:latin typeface="Arial" panose="020B0604020202020204" pitchFamily="34" charset="0"/>
              </a:defRPr>
            </a:lvl3pPr>
            <a:lvl4pPr marL="1595438" indent="-225425" defTabSz="928688">
              <a:spcBef>
                <a:spcPct val="30000"/>
              </a:spcBef>
              <a:defRPr sz="1100">
                <a:solidFill>
                  <a:schemeClr val="tx1"/>
                </a:solidFill>
                <a:latin typeface="Arial" panose="020B0604020202020204" pitchFamily="34" charset="0"/>
              </a:defRPr>
            </a:lvl4pPr>
            <a:lvl5pPr marL="2051050" indent="-225425" defTabSz="928688">
              <a:spcBef>
                <a:spcPct val="30000"/>
              </a:spcBef>
              <a:defRPr sz="1100">
                <a:solidFill>
                  <a:schemeClr val="tx1"/>
                </a:solidFill>
                <a:latin typeface="Arial" panose="020B0604020202020204" pitchFamily="34" charset="0"/>
              </a:defRPr>
            </a:lvl5pPr>
            <a:lvl6pPr marL="2508250" indent="-225425" defTabSz="928688" eaLnBrk="0" fontAlgn="base" hangingPunct="0">
              <a:spcBef>
                <a:spcPct val="30000"/>
              </a:spcBef>
              <a:spcAft>
                <a:spcPct val="0"/>
              </a:spcAft>
              <a:defRPr sz="1100">
                <a:solidFill>
                  <a:schemeClr val="tx1"/>
                </a:solidFill>
                <a:latin typeface="Arial" panose="020B0604020202020204" pitchFamily="34" charset="0"/>
              </a:defRPr>
            </a:lvl6pPr>
            <a:lvl7pPr marL="2965450" indent="-225425" defTabSz="928688" eaLnBrk="0" fontAlgn="base" hangingPunct="0">
              <a:spcBef>
                <a:spcPct val="30000"/>
              </a:spcBef>
              <a:spcAft>
                <a:spcPct val="0"/>
              </a:spcAft>
              <a:defRPr sz="1100">
                <a:solidFill>
                  <a:schemeClr val="tx1"/>
                </a:solidFill>
                <a:latin typeface="Arial" panose="020B0604020202020204" pitchFamily="34" charset="0"/>
              </a:defRPr>
            </a:lvl7pPr>
            <a:lvl8pPr marL="3422650" indent="-225425" defTabSz="928688" eaLnBrk="0" fontAlgn="base" hangingPunct="0">
              <a:spcBef>
                <a:spcPct val="30000"/>
              </a:spcBef>
              <a:spcAft>
                <a:spcPct val="0"/>
              </a:spcAft>
              <a:defRPr sz="1100">
                <a:solidFill>
                  <a:schemeClr val="tx1"/>
                </a:solidFill>
                <a:latin typeface="Arial" panose="020B0604020202020204" pitchFamily="34" charset="0"/>
              </a:defRPr>
            </a:lvl8pPr>
            <a:lvl9pPr marL="3879850" indent="-225425" defTabSz="928688" eaLnBrk="0" fontAlgn="base" hangingPunct="0">
              <a:spcBef>
                <a:spcPct val="30000"/>
              </a:spcBef>
              <a:spcAft>
                <a:spcPct val="0"/>
              </a:spcAft>
              <a:defRPr sz="1100">
                <a:solidFill>
                  <a:schemeClr val="tx1"/>
                </a:solidFill>
                <a:latin typeface="Arial" panose="020B0604020202020204" pitchFamily="34" charset="0"/>
              </a:defRPr>
            </a:lvl9pPr>
          </a:lstStyle>
          <a:p>
            <a:pPr>
              <a:spcBef>
                <a:spcPct val="0"/>
              </a:spcBef>
            </a:pPr>
            <a:fld id="{6D031072-C394-47AE-8218-87FC7ABD5DE4}" type="slidenum">
              <a:rPr lang="en-US" altLang="ko-KR" sz="1200" smtClean="0"/>
              <a:pPr>
                <a:spcBef>
                  <a:spcPct val="0"/>
                </a:spcBef>
              </a:pPr>
              <a:t>1</a:t>
            </a:fld>
            <a:endParaRPr lang="en-US" altLang="ko-KR" sz="1200"/>
          </a:p>
        </p:txBody>
      </p:sp>
    </p:spTree>
    <p:extLst>
      <p:ext uri="{BB962C8B-B14F-4D97-AF65-F5344CB8AC3E}">
        <p14:creationId xmlns:p14="http://schemas.microsoft.com/office/powerpoint/2010/main" val="353832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b="1" dirty="0"/>
              <a:t>Instructor Notes</a:t>
            </a:r>
          </a:p>
          <a:p>
            <a:r>
              <a:rPr lang="en-US" altLang="en-US" sz="1100" dirty="0"/>
              <a:t>There are many bacterial pathogens that cause foodborne intoxication because of the toxins they produce.  We are going to look at some of the more common agents that have been implicated in recent foodborne illness outbreaks:  </a:t>
            </a:r>
            <a:r>
              <a:rPr lang="en-US" altLang="en-US" sz="1100" i="1" dirty="0"/>
              <a:t>E. coli, Staphylococcus aureus, Clostridium </a:t>
            </a:r>
            <a:r>
              <a:rPr lang="en-US" altLang="en-US" sz="1100" i="1" dirty="0" err="1"/>
              <a:t>perfringens</a:t>
            </a:r>
            <a:r>
              <a:rPr lang="en-US" altLang="en-US" sz="1100" i="1" dirty="0"/>
              <a:t>, Clostridium botulinum, </a:t>
            </a:r>
            <a:r>
              <a:rPr lang="en-US" altLang="en-US" sz="1100" dirty="0"/>
              <a:t>and </a:t>
            </a:r>
            <a:r>
              <a:rPr lang="en-US" altLang="en-US" sz="1100" i="1" dirty="0"/>
              <a:t>Bacillus cereus.</a:t>
            </a:r>
          </a:p>
          <a:p>
            <a:endParaRPr lang="en-US" altLang="en-US" sz="1100" dirty="0"/>
          </a:p>
          <a:p>
            <a:r>
              <a:rPr lang="en-US" altLang="en-US" sz="1100" dirty="0"/>
              <a:t>E. coli can cause both an infection and intoxication. </a:t>
            </a:r>
          </a:p>
          <a:p>
            <a:pPr marL="815302" lvl="1" indent="-349415">
              <a:buFont typeface="Arial" panose="020B0604020202020204" pitchFamily="34" charset="0"/>
              <a:buChar char="•"/>
            </a:pPr>
            <a:r>
              <a:rPr lang="en-US" altLang="en-US" sz="1100" dirty="0"/>
              <a:t>The bacteria is found in the intestinal tract of both humans and animals and is readily found in soil.  </a:t>
            </a:r>
          </a:p>
          <a:p>
            <a:pPr marL="815302" lvl="1" indent="-349415">
              <a:buFont typeface="Arial" panose="020B0604020202020204" pitchFamily="34" charset="0"/>
              <a:buChar char="•"/>
            </a:pPr>
            <a:r>
              <a:rPr lang="en-US" altLang="en-US" sz="1100" dirty="0"/>
              <a:t>Fecal contamination of meats and poultry occur during slaughter and processing. Surveys indicate that up to 97 percent of swine carcasses, 73 percent of beef carcasses, and 81 percent of chicken carcasses are contaminated with E. coli.  </a:t>
            </a:r>
          </a:p>
          <a:p>
            <a:pPr marL="815302" lvl="1" indent="-349415">
              <a:buFont typeface="Arial" panose="020B0604020202020204" pitchFamily="34" charset="0"/>
              <a:buChar char="•"/>
            </a:pPr>
            <a:r>
              <a:rPr lang="en-US" altLang="en-US" sz="1100" dirty="0"/>
              <a:t>Foods that come into contact with the ground, such as melons, seed sprouts, and leafy greens, have also been implicated in outbreaks of E. coli.  In recent years there were two multi-state outbreaks involving ready-to-eat bagged salads and raw clover sprouts.</a:t>
            </a:r>
          </a:p>
          <a:p>
            <a:endParaRPr lang="en-US" altLang="en-US" sz="1100" dirty="0"/>
          </a:p>
          <a:p>
            <a:r>
              <a:rPr lang="en-US" altLang="en-US" sz="1100" dirty="0"/>
              <a:t>Staph bacteria is readily found on human hair, skin, hands, and in nasal and throat passages. </a:t>
            </a:r>
          </a:p>
          <a:p>
            <a:pPr marL="815302" lvl="1" indent="-349415">
              <a:buFont typeface="Arial" panose="020B0604020202020204" pitchFamily="34" charset="0"/>
              <a:buChar char="•"/>
            </a:pPr>
            <a:r>
              <a:rPr lang="en-US" sz="1100" dirty="0"/>
              <a:t>Staph bacteria can make us sick by both infection and intoxication.  </a:t>
            </a:r>
          </a:p>
          <a:p>
            <a:pPr marL="815302" lvl="1" indent="-349415">
              <a:buFont typeface="Arial" panose="020B0604020202020204" pitchFamily="34" charset="0"/>
              <a:buChar char="•"/>
            </a:pPr>
            <a:r>
              <a:rPr lang="en-US" sz="1100" dirty="0"/>
              <a:t>It is estimated that 4O to 5O percent of all healthy human adults carry this bacteria.</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11</a:t>
            </a:fld>
            <a:endParaRPr lang="en-US"/>
          </a:p>
        </p:txBody>
      </p:sp>
    </p:spTree>
    <p:extLst>
      <p:ext uri="{BB962C8B-B14F-4D97-AF65-F5344CB8AC3E}">
        <p14:creationId xmlns:p14="http://schemas.microsoft.com/office/powerpoint/2010/main" val="141028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542925"/>
            <a:ext cx="4029075" cy="3021013"/>
          </a:xfrm>
        </p:spPr>
      </p:sp>
      <p:sp>
        <p:nvSpPr>
          <p:cNvPr id="3" name="Notes Placeholder 2"/>
          <p:cNvSpPr>
            <a:spLocks noGrp="1"/>
          </p:cNvSpPr>
          <p:nvPr>
            <p:ph type="body" idx="1"/>
          </p:nvPr>
        </p:nvSpPr>
        <p:spPr>
          <a:xfrm>
            <a:off x="389467" y="3873500"/>
            <a:ext cx="6309360" cy="4958080"/>
          </a:xfrm>
        </p:spPr>
        <p:txBody>
          <a:bodyPr/>
          <a:lstStyle/>
          <a:p>
            <a:r>
              <a:rPr lang="en-US" altLang="en-US" b="1" dirty="0"/>
              <a:t>Instructor Notes</a:t>
            </a:r>
            <a:endParaRPr lang="en-US" dirty="0"/>
          </a:p>
          <a:p>
            <a:pPr defTabSz="931774" eaLnBrk="0" fontAlgn="base" hangingPunct="0">
              <a:spcAft>
                <a:spcPct val="0"/>
              </a:spcAft>
              <a:defRPr/>
            </a:pPr>
            <a:r>
              <a:rPr lang="en-US" dirty="0"/>
              <a:t>Each of the bacteria presented on this slide produce a toxin as well as spores. </a:t>
            </a:r>
          </a:p>
          <a:p>
            <a:pPr defTabSz="931774" eaLnBrk="0" fontAlgn="base" hangingPunct="0">
              <a:spcAft>
                <a:spcPct val="0"/>
              </a:spcAft>
              <a:defRPr/>
            </a:pPr>
            <a:endParaRPr lang="en-US" dirty="0"/>
          </a:p>
          <a:p>
            <a:pPr defTabSz="931774" eaLnBrk="0" fontAlgn="base" hangingPunct="0">
              <a:spcAft>
                <a:spcPct val="0"/>
              </a:spcAft>
              <a:defRPr/>
            </a:pPr>
            <a:r>
              <a:rPr lang="en-US" i="1" dirty="0"/>
              <a:t>Clostridium </a:t>
            </a:r>
            <a:r>
              <a:rPr lang="en-US" i="1" dirty="0" err="1"/>
              <a:t>perfringens</a:t>
            </a:r>
            <a:r>
              <a:rPr lang="en-US" i="1" dirty="0"/>
              <a:t> </a:t>
            </a:r>
            <a:r>
              <a:rPr lang="en-US" dirty="0"/>
              <a:t>is found in the soil and the intestinal tract of  humans and animals.  The living cells of C. </a:t>
            </a:r>
            <a:r>
              <a:rPr lang="en-US" dirty="0" err="1"/>
              <a:t>perfringens</a:t>
            </a:r>
            <a:r>
              <a:rPr lang="en-US" dirty="0"/>
              <a:t> located on the surface of foods are normally killed by cooking, however, heat‑stable spores will survive and revert back to a living cell if the food is held at unsafe temperatures for a long enough period of time after cooking. This bacteria is commonly known as the “leftover disease” because outbreaks usually occur as a result of improper cooling of leftovers at the end of a meal period.</a:t>
            </a:r>
          </a:p>
          <a:p>
            <a:pPr defTabSz="931774" eaLnBrk="0" fontAlgn="base" hangingPunct="0">
              <a:spcAft>
                <a:spcPct val="0"/>
              </a:spcAft>
              <a:defRPr/>
            </a:pPr>
            <a:endParaRPr lang="en-US" dirty="0"/>
          </a:p>
          <a:p>
            <a:pPr defTabSz="931774" eaLnBrk="0" fontAlgn="base" hangingPunct="0">
              <a:spcAft>
                <a:spcPct val="0"/>
              </a:spcAft>
              <a:defRPr/>
            </a:pPr>
            <a:r>
              <a:rPr lang="en-US" i="1" dirty="0"/>
              <a:t>Clostridium botulinum </a:t>
            </a:r>
            <a:r>
              <a:rPr lang="en-US" dirty="0"/>
              <a:t>and </a:t>
            </a:r>
            <a:r>
              <a:rPr lang="en-US" i="1" dirty="0"/>
              <a:t>Bacillus cereus </a:t>
            </a:r>
            <a:r>
              <a:rPr lang="en-US" dirty="0"/>
              <a:t>are naturally found in soil and are commonly associated with vegetables and grains.  </a:t>
            </a:r>
          </a:p>
          <a:p>
            <a:pPr defTabSz="931774" eaLnBrk="0" fontAlgn="base" hangingPunct="0">
              <a:spcAft>
                <a:spcPct val="0"/>
              </a:spcAft>
              <a:defRPr/>
            </a:pPr>
            <a:endParaRPr lang="en-US" dirty="0"/>
          </a:p>
          <a:p>
            <a:pPr defTabSz="931774" eaLnBrk="0" fontAlgn="base" hangingPunct="0">
              <a:spcAft>
                <a:spcPct val="0"/>
              </a:spcAft>
              <a:defRPr/>
            </a:pPr>
            <a:r>
              <a:rPr lang="en-US" dirty="0"/>
              <a:t>Cooked foods, such as rice and pasta, will promote the growth of </a:t>
            </a:r>
            <a:r>
              <a:rPr lang="en-US" i="1" dirty="0"/>
              <a:t>Bacillus cereus </a:t>
            </a:r>
            <a:r>
              <a:rPr lang="en-US" dirty="0"/>
              <a:t>bacteria if they are not held at 135</a:t>
            </a:r>
            <a:r>
              <a:rPr lang="en-US" baseline="30000" dirty="0"/>
              <a:t>o</a:t>
            </a:r>
            <a:r>
              <a:rPr lang="en-US" dirty="0"/>
              <a:t> F or above. </a:t>
            </a:r>
          </a:p>
          <a:p>
            <a:pPr defTabSz="931774" eaLnBrk="0" fontAlgn="base" hangingPunct="0">
              <a:spcAft>
                <a:spcPct val="0"/>
              </a:spcAft>
              <a:defRPr/>
            </a:pPr>
            <a:endParaRPr lang="en-US" dirty="0"/>
          </a:p>
          <a:p>
            <a:pPr defTabSz="931774" eaLnBrk="0" fontAlgn="base" hangingPunct="0">
              <a:spcAft>
                <a:spcPct val="0"/>
              </a:spcAft>
              <a:defRPr/>
            </a:pPr>
            <a:r>
              <a:rPr lang="en-US" i="1" dirty="0"/>
              <a:t>Clostridium botulinum  </a:t>
            </a:r>
            <a:r>
              <a:rPr lang="en-US" dirty="0"/>
              <a:t>produces a neurotoxin that causes botulism. This bacteria needs an anaerobic (or low oxygen) environment to grow, such as a sealed can of vegetables or soup.  Swollen cans should never be used because it indicates there is active growth of occurring in the can, which could be attributed to </a:t>
            </a:r>
            <a:r>
              <a:rPr lang="en-US" i="1" dirty="0"/>
              <a:t>C. botulinum </a:t>
            </a:r>
            <a:r>
              <a:rPr lang="en-US" dirty="0"/>
              <a:t>bacteria. Botulism can also occur as a result of improper food processing at a food establishment.  Inadequate heating or cooling presents a problem in the interiors of large food masses such as a 5 or 10 gallon stockpot of beef stew, chili, or other liquid-based product because of the anaerobic conditions that exist in these deep pots.  If steps are not taken to rapidly heat or cool these large masses, the anaerobic conditions in the center of the pot will allow </a:t>
            </a:r>
            <a:r>
              <a:rPr lang="en-US" i="1" dirty="0"/>
              <a:t>C. botulinum </a:t>
            </a:r>
            <a:r>
              <a:rPr lang="en-US" dirty="0"/>
              <a:t>bacteria to grow.</a:t>
            </a:r>
          </a:p>
        </p:txBody>
      </p:sp>
      <p:sp>
        <p:nvSpPr>
          <p:cNvPr id="4" name="Slide Number Placeholder 3"/>
          <p:cNvSpPr>
            <a:spLocks noGrp="1"/>
          </p:cNvSpPr>
          <p:nvPr>
            <p:ph type="sldNum" sz="quarter" idx="10"/>
          </p:nvPr>
        </p:nvSpPr>
        <p:spPr/>
        <p:txBody>
          <a:bodyPr/>
          <a:lstStyle/>
          <a:p>
            <a:fld id="{76427349-C6C3-4369-A1D3-C1DE3358E1FE}" type="slidenum">
              <a:rPr lang="en-US" smtClean="0"/>
              <a:t>12</a:t>
            </a:fld>
            <a:endParaRPr lang="en-US"/>
          </a:p>
        </p:txBody>
      </p:sp>
    </p:spTree>
    <p:extLst>
      <p:ext uri="{BB962C8B-B14F-4D97-AF65-F5344CB8AC3E}">
        <p14:creationId xmlns:p14="http://schemas.microsoft.com/office/powerpoint/2010/main" val="51884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387" indent="-115387"/>
            <a:r>
              <a:rPr lang="en-US" altLang="en-US" b="1" dirty="0">
                <a:latin typeface="Times New Roman" pitchFamily="18" charset="0"/>
              </a:rPr>
              <a:t>Instructor Notes</a:t>
            </a:r>
            <a:endParaRPr lang="en-US" altLang="en-US" dirty="0">
              <a:latin typeface="Times New Roman" pitchFamily="18" charset="0"/>
            </a:endParaRPr>
          </a:p>
          <a:p>
            <a:r>
              <a:rPr lang="en-US" altLang="en-US" dirty="0">
                <a:latin typeface="Times New Roman" pitchFamily="18" charset="0"/>
              </a:rPr>
              <a:t>The symptoms of a foodborne illness vary depending on the illness type or causative agent. Most victims of foodborne illness, however, do share some common symptoms.</a:t>
            </a:r>
          </a:p>
          <a:p>
            <a:pPr marL="581274" lvl="1" indent="-115387">
              <a:buFontTx/>
              <a:buChar char="•"/>
            </a:pPr>
            <a:r>
              <a:rPr lang="en-US" altLang="en-US" dirty="0">
                <a:latin typeface="Times New Roman" pitchFamily="18" charset="0"/>
              </a:rPr>
              <a:t>Not every person affected by a foodborne illness will have all of these symptoms and the symptoms of foodborne illness are not limited to this list.</a:t>
            </a:r>
          </a:p>
          <a:p>
            <a:endParaRPr lang="en-US" altLang="en-US" dirty="0">
              <a:latin typeface="Times New Roman" pitchFamily="18" charset="0"/>
            </a:endParaRPr>
          </a:p>
          <a:p>
            <a:r>
              <a:rPr lang="en-US" altLang="en-US" dirty="0">
                <a:latin typeface="Times New Roman" pitchFamily="18" charset="0"/>
              </a:rPr>
              <a:t>How quickly foodborne-illness symptoms appear in a person is known as the onset time of the illness. Onset times depend on the disease-causing</a:t>
            </a:r>
            <a:r>
              <a:rPr lang="en-US" altLang="en-US" baseline="0" dirty="0">
                <a:latin typeface="Times New Roman" pitchFamily="18" charset="0"/>
              </a:rPr>
              <a:t> agent and whether the illness is due to infection or intoxication</a:t>
            </a:r>
            <a:r>
              <a:rPr lang="en-US" altLang="en-US" dirty="0">
                <a:latin typeface="Times New Roman" pitchFamily="18" charset="0"/>
              </a:rPr>
              <a:t>. </a:t>
            </a:r>
          </a:p>
          <a:p>
            <a:pPr marL="640594" lvl="1" indent="-174708">
              <a:buFont typeface="Arial" panose="020B0604020202020204" pitchFamily="34" charset="0"/>
              <a:buChar char="•"/>
            </a:pPr>
            <a:r>
              <a:rPr lang="en-US" altLang="en-US" dirty="0">
                <a:latin typeface="Times New Roman" pitchFamily="18" charset="0"/>
              </a:rPr>
              <a:t>They can range from as little</a:t>
            </a:r>
            <a:r>
              <a:rPr lang="en-US" altLang="en-US" baseline="0" dirty="0">
                <a:latin typeface="Times New Roman" pitchFamily="18" charset="0"/>
              </a:rPr>
              <a:t> as </a:t>
            </a:r>
            <a:r>
              <a:rPr lang="en-US" altLang="en-US" dirty="0">
                <a:latin typeface="Times New Roman" pitchFamily="18" charset="0"/>
              </a:rPr>
              <a:t>30 minutes to as long as six weeks. How severe the illness is can also vary, from mild diarrhea to death.</a:t>
            </a:r>
          </a:p>
          <a:p>
            <a:pPr marL="581274" lvl="1" indent="-115387">
              <a:buFontTx/>
              <a:buChar char="•"/>
            </a:pPr>
            <a:r>
              <a:rPr lang="en-US" altLang="en-US" dirty="0">
                <a:latin typeface="Times New Roman" pitchFamily="18" charset="0"/>
              </a:rPr>
              <a:t>Typically,</a:t>
            </a:r>
            <a:r>
              <a:rPr lang="en-US" altLang="en-US" baseline="0" dirty="0">
                <a:latin typeface="Times New Roman" pitchFamily="18" charset="0"/>
              </a:rPr>
              <a:t> symptoms of a foodborne </a:t>
            </a:r>
            <a:r>
              <a:rPr lang="en-US" altLang="en-US" u="sng" baseline="0" dirty="0">
                <a:latin typeface="Times New Roman" pitchFamily="18" charset="0"/>
              </a:rPr>
              <a:t>infection</a:t>
            </a:r>
            <a:r>
              <a:rPr lang="en-US" altLang="en-US" baseline="0" dirty="0">
                <a:latin typeface="Times New Roman" pitchFamily="18" charset="0"/>
              </a:rPr>
              <a:t> may present within 1 to 2 days or it may take a week or more before there is enough of the infective agent in the person’s intestinal tract to start making them sick. Remember, the human body acts like an incubator.</a:t>
            </a:r>
          </a:p>
          <a:p>
            <a:pPr marL="581274" lvl="1" indent="-115387">
              <a:buFontTx/>
              <a:buChar char="•"/>
            </a:pPr>
            <a:r>
              <a:rPr lang="en-US" altLang="en-US" baseline="0" dirty="0">
                <a:latin typeface="Times New Roman" pitchFamily="18" charset="0"/>
              </a:rPr>
              <a:t>If a toxin is producing the foodborne illness, symptoms are likely to present within 30 minutes or up to 36 hours after the exposure. The amount of the toxin and type of toxin ingested will determine how rapid the symptoms will present.</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13</a:t>
            </a:fld>
            <a:endParaRPr lang="en-US"/>
          </a:p>
        </p:txBody>
      </p:sp>
    </p:spTree>
    <p:extLst>
      <p:ext uri="{BB962C8B-B14F-4D97-AF65-F5344CB8AC3E}">
        <p14:creationId xmlns:p14="http://schemas.microsoft.com/office/powerpoint/2010/main" val="330540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defRPr/>
            </a:pPr>
            <a:r>
              <a:rPr lang="en-US" b="1" dirty="0">
                <a:latin typeface="Times New Roman" charset="0"/>
              </a:rPr>
              <a:t>Instructor Notes</a:t>
            </a:r>
          </a:p>
          <a:p>
            <a:pPr defTabSz="931774" eaLnBrk="0" fontAlgn="base" hangingPunct="0">
              <a:spcBef>
                <a:spcPct val="30000"/>
              </a:spcBef>
              <a:spcAft>
                <a:spcPct val="0"/>
              </a:spcAft>
              <a:defRPr/>
            </a:pPr>
            <a:r>
              <a:rPr lang="en-US" b="0" dirty="0">
                <a:latin typeface="Times New Roman" charset="0"/>
              </a:rPr>
              <a:t>Seepage from an open or infected wound can lead to the contamination o</a:t>
            </a:r>
            <a:r>
              <a:rPr lang="en-US" b="0" baseline="0" dirty="0">
                <a:latin typeface="Times New Roman" charset="0"/>
              </a:rPr>
              <a:t>f hands, food, and food equipment if incidental contact is made with the infected area or contaminated clothing that is in direct contact with the wound. </a:t>
            </a:r>
          </a:p>
          <a:p>
            <a:pPr marL="116466" indent="-116466" defTabSz="931774" eaLnBrk="0" fontAlgn="base" hangingPunct="0">
              <a:spcBef>
                <a:spcPct val="30000"/>
              </a:spcBef>
              <a:spcAft>
                <a:spcPct val="0"/>
              </a:spcAft>
              <a:defRPr/>
            </a:pPr>
            <a:endParaRPr lang="en-US" b="0" dirty="0">
              <a:latin typeface="Times New Roman" charset="0"/>
            </a:endParaRPr>
          </a:p>
          <a:p>
            <a:pPr>
              <a:defRPr/>
            </a:pPr>
            <a:r>
              <a:rPr lang="en-US" b="0" dirty="0">
                <a:latin typeface="Times New Roman" charset="0"/>
              </a:rPr>
              <a:t>Employees</a:t>
            </a:r>
            <a:r>
              <a:rPr lang="en-US" b="0" baseline="0" dirty="0">
                <a:latin typeface="Times New Roman" charset="0"/>
              </a:rPr>
              <a:t> must cover any infected wound regardless of where it is located on the body.  </a:t>
            </a:r>
          </a:p>
          <a:p>
            <a:pPr marL="401180" lvl="1" indent="-174708">
              <a:buFont typeface="Arial" panose="020B0604020202020204" pitchFamily="34" charset="0"/>
              <a:buChar char="•"/>
              <a:defRPr/>
            </a:pPr>
            <a:r>
              <a:rPr lang="en-US" dirty="0">
                <a:latin typeface="Times New Roman" charset="0"/>
              </a:rPr>
              <a:t>Open wounds to include unhealed scabs and </a:t>
            </a:r>
            <a:r>
              <a:rPr lang="en-US" baseline="0" dirty="0">
                <a:latin typeface="Times New Roman" charset="0"/>
              </a:rPr>
              <a:t>blistered burns that have not dried must be covered with an impermeable bandage.</a:t>
            </a:r>
          </a:p>
          <a:p>
            <a:pPr marL="401180" lvl="1" indent="-174708">
              <a:buFont typeface="Arial" panose="020B0604020202020204" pitchFamily="34" charset="0"/>
              <a:buChar char="•"/>
              <a:defRPr/>
            </a:pPr>
            <a:r>
              <a:rPr lang="en-US" baseline="0" dirty="0">
                <a:latin typeface="Times New Roman" charset="0"/>
              </a:rPr>
              <a:t>If the wound is located on a finger or the front or back of the hand, the employee must further cover the bandaged area with a disposable glove.</a:t>
            </a:r>
          </a:p>
          <a:p>
            <a:pPr marL="401180" lvl="1" indent="-174708">
              <a:buFont typeface="Arial" panose="020B0604020202020204" pitchFamily="34" charset="0"/>
              <a:buChar char="•"/>
              <a:defRPr/>
            </a:pPr>
            <a:r>
              <a:rPr lang="en-US" baseline="0" dirty="0">
                <a:latin typeface="Times New Roman" charset="0"/>
              </a:rPr>
              <a:t>Employees who wear work smocks designed with three-quarter sleeves must always wear the uniform with the sleeves fully extended. This is especially important to further prevent potential contact with food or food contact surfaces if the worker has a bandaged wound on their forearm. </a:t>
            </a:r>
            <a:endParaRPr lang="en-US" dirty="0">
              <a:latin typeface="Times New Roman" charset="0"/>
            </a:endParaRPr>
          </a:p>
        </p:txBody>
      </p:sp>
      <p:sp>
        <p:nvSpPr>
          <p:cNvPr id="4" name="Slide Number Placeholder 3"/>
          <p:cNvSpPr>
            <a:spLocks noGrp="1"/>
          </p:cNvSpPr>
          <p:nvPr>
            <p:ph type="sldNum" sz="quarter" idx="10"/>
          </p:nvPr>
        </p:nvSpPr>
        <p:spPr/>
        <p:txBody>
          <a:bodyPr/>
          <a:lstStyle/>
          <a:p>
            <a:fld id="{76427349-C6C3-4369-A1D3-C1DE3358E1FE}" type="slidenum">
              <a:rPr lang="en-US" smtClean="0"/>
              <a:t>14</a:t>
            </a:fld>
            <a:endParaRPr lang="en-US"/>
          </a:p>
        </p:txBody>
      </p:sp>
    </p:spTree>
    <p:extLst>
      <p:ext uri="{BB962C8B-B14F-4D97-AF65-F5344CB8AC3E}">
        <p14:creationId xmlns:p14="http://schemas.microsoft.com/office/powerpoint/2010/main" val="919444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aseline="0" dirty="0"/>
              <a:t>If you are experiencing any of the symptoms presented on this slide, it is your obligation to report it to your supervisor so appropriate action can be taken.</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15</a:t>
            </a:fld>
            <a:endParaRPr lang="en-US"/>
          </a:p>
        </p:txBody>
      </p:sp>
    </p:spTree>
    <p:extLst>
      <p:ext uri="{BB962C8B-B14F-4D97-AF65-F5344CB8AC3E}">
        <p14:creationId xmlns:p14="http://schemas.microsoft.com/office/powerpoint/2010/main" val="137553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Even though </a:t>
            </a:r>
            <a:r>
              <a:rPr lang="en-US" dirty="0" err="1"/>
              <a:t>handwashing</a:t>
            </a:r>
            <a:r>
              <a:rPr lang="en-US" dirty="0"/>
              <a:t> is key</a:t>
            </a:r>
            <a:r>
              <a:rPr lang="en-US" baseline="0" dirty="0"/>
              <a:t> to preventing the spread of harmful microorganisms, it is equally important to exclude sick employees from coming to work or to restrict their activities within the food operation.</a:t>
            </a:r>
          </a:p>
          <a:p>
            <a:endParaRPr lang="en-US" dirty="0"/>
          </a:p>
          <a:p>
            <a:r>
              <a:rPr lang="en-US" dirty="0"/>
              <a:t>Food</a:t>
            </a:r>
            <a:r>
              <a:rPr lang="en-US" baseline="0" dirty="0"/>
              <a:t> employees have an obligation to report or disclosed to their employer certain health conditions or exposure to diseases that can be transmitted through food.  </a:t>
            </a:r>
          </a:p>
          <a:p>
            <a:pPr marL="401180" lvl="1" indent="-174708">
              <a:buFont typeface="Arial" panose="020B0604020202020204" pitchFamily="34" charset="0"/>
              <a:buChar char="•"/>
            </a:pPr>
            <a:r>
              <a:rPr lang="en-US" baseline="0" dirty="0"/>
              <a:t>If you were diagnosed by a health practitioner as having one of the illnesses listed in this table, you must disclose it to your employer when you were first hired and if you are diagnosed at any time during the course of your employment.</a:t>
            </a:r>
          </a:p>
          <a:p>
            <a:pPr marL="401180" lvl="1" indent="-174708">
              <a:buFont typeface="Arial" panose="020B0604020202020204" pitchFamily="34" charset="0"/>
              <a:buChar char="•"/>
            </a:pPr>
            <a:r>
              <a:rPr lang="en-US" baseline="0" dirty="0"/>
              <a:t>If during your employment you were exposed to someone who was diagnosed </a:t>
            </a:r>
            <a:endParaRPr lang="en-US" dirty="0"/>
          </a:p>
          <a:p>
            <a:pPr marL="401180" lvl="1" indent="-174708">
              <a:buFont typeface="Arial" panose="020B0604020202020204" pitchFamily="34" charset="0"/>
              <a:buChar char="•"/>
            </a:pPr>
            <a:r>
              <a:rPr lang="en-US" dirty="0"/>
              <a:t>With some illnesses, a person may infect others before showing any symptoms. For example, a person could spread hepatitis A for weeks before having any symptoms. </a:t>
            </a:r>
          </a:p>
          <a:p>
            <a:pPr marL="401180" lvl="1" indent="-174708">
              <a:buFont typeface="Arial" panose="020B0604020202020204" pitchFamily="34" charset="0"/>
              <a:buChar char="•"/>
            </a:pPr>
            <a:r>
              <a:rPr lang="en-US" dirty="0"/>
              <a:t>With other illnesses, a person may infect others for days or even months after symptoms are gone. Norovirus can be spread for days after symptoms have ended. </a:t>
            </a:r>
          </a:p>
          <a:p>
            <a:pPr marL="401180" lvl="1" indent="-174708">
              <a:buFont typeface="Arial" panose="020B0604020202020204" pitchFamily="34" charset="0"/>
              <a:buChar char="•"/>
            </a:pPr>
            <a:r>
              <a:rPr lang="en-US" dirty="0"/>
              <a:t>Some people carry pathogens and infect others without ever getting sick themselves. These people are called carriers.</a:t>
            </a:r>
          </a:p>
        </p:txBody>
      </p:sp>
      <p:sp>
        <p:nvSpPr>
          <p:cNvPr id="4" name="Slide Number Placeholder 3"/>
          <p:cNvSpPr>
            <a:spLocks noGrp="1"/>
          </p:cNvSpPr>
          <p:nvPr>
            <p:ph type="sldNum" sz="quarter" idx="10"/>
          </p:nvPr>
        </p:nvSpPr>
        <p:spPr/>
        <p:txBody>
          <a:bodyPr/>
          <a:lstStyle/>
          <a:p>
            <a:fld id="{76427349-C6C3-4369-A1D3-C1DE3358E1FE}" type="slidenum">
              <a:rPr lang="en-US" smtClean="0"/>
              <a:t>16</a:t>
            </a:fld>
            <a:endParaRPr lang="en-US"/>
          </a:p>
        </p:txBody>
      </p:sp>
    </p:spTree>
    <p:extLst>
      <p:ext uri="{BB962C8B-B14F-4D97-AF65-F5344CB8AC3E}">
        <p14:creationId xmlns:p14="http://schemas.microsoft.com/office/powerpoint/2010/main" val="69877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Times New Roman" charset="0"/>
                <a:cs typeface="Times New Roman" charset="0"/>
              </a:rPr>
              <a:t>Instructor Notes</a:t>
            </a:r>
          </a:p>
          <a:p>
            <a:r>
              <a:rPr lang="en-US" dirty="0"/>
              <a:t>The next series of slides contain terms or concepts that are commonly used when discussing food safety. It is important to understand the meaning of these terms as we continue our discussion regarding control measures.</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18</a:t>
            </a:fld>
            <a:endParaRPr lang="en-US"/>
          </a:p>
        </p:txBody>
      </p:sp>
    </p:spTree>
    <p:extLst>
      <p:ext uri="{BB962C8B-B14F-4D97-AF65-F5344CB8AC3E}">
        <p14:creationId xmlns:p14="http://schemas.microsoft.com/office/powerpoint/2010/main" val="4198581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i="1" dirty="0">
                <a:solidFill>
                  <a:srgbClr val="FF0000"/>
                </a:solidFill>
              </a:rPr>
              <a:t>(Click the mouse to</a:t>
            </a:r>
            <a:r>
              <a:rPr lang="en-US" b="0" i="1" baseline="0" dirty="0">
                <a:solidFill>
                  <a:srgbClr val="FF0000"/>
                </a:solidFill>
              </a:rPr>
              <a:t> show each term)</a:t>
            </a:r>
            <a:endParaRPr lang="en-US" b="0" i="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19</a:t>
            </a:fld>
            <a:endParaRPr lang="en-US"/>
          </a:p>
        </p:txBody>
      </p:sp>
    </p:spTree>
    <p:extLst>
      <p:ext uri="{BB962C8B-B14F-4D97-AF65-F5344CB8AC3E}">
        <p14:creationId xmlns:p14="http://schemas.microsoft.com/office/powerpoint/2010/main" val="3806758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Cross-contamination  is the transfer of a harmful substance to food through direct or indirect contact—</a:t>
            </a:r>
          </a:p>
          <a:p>
            <a:pPr marL="757066" lvl="1" indent="-291179">
              <a:buFont typeface="Arial" panose="020B0604020202020204" pitchFamily="34" charset="0"/>
              <a:buChar char="•"/>
            </a:pPr>
            <a:r>
              <a:rPr lang="en-US" dirty="0"/>
              <a:t>Spilled chemicals or detergents on food packages or surfaces where food comes into direct contact, such as plates, silverware, and food prep tables.</a:t>
            </a:r>
          </a:p>
          <a:p>
            <a:pPr marL="757066" lvl="1" indent="-291179">
              <a:buFont typeface="Arial" panose="020B0604020202020204" pitchFamily="34" charset="0"/>
              <a:buChar char="•"/>
            </a:pPr>
            <a:r>
              <a:rPr lang="en-US" dirty="0"/>
              <a:t>Using </a:t>
            </a:r>
            <a:r>
              <a:rPr lang="en-US" dirty="0" err="1"/>
              <a:t>unsanitized</a:t>
            </a:r>
            <a:r>
              <a:rPr lang="en-US" dirty="0"/>
              <a:t> equipment or utensils to prepare, store, or serve food.</a:t>
            </a:r>
          </a:p>
          <a:p>
            <a:pPr marL="757066" lvl="1" indent="-291179">
              <a:buFont typeface="Arial" panose="020B0604020202020204" pitchFamily="34" charset="0"/>
              <a:buChar char="•"/>
            </a:pPr>
            <a:r>
              <a:rPr lang="en-US" dirty="0"/>
              <a:t>Bare-hand contact with foods that are ready-to-eat (RTE) such as fresh fruits, sandwiches, salad vegetables, and deli meats &amp; cheese.</a:t>
            </a:r>
          </a:p>
          <a:p>
            <a:pPr marL="757066" lvl="1" indent="-291179">
              <a:buFont typeface="Arial" panose="020B0604020202020204" pitchFamily="34" charset="0"/>
              <a:buChar char="•"/>
            </a:pPr>
            <a:r>
              <a:rPr lang="en-US" dirty="0"/>
              <a:t>Bacteria from raw protein foods transferred to foods that are RTE. </a:t>
            </a:r>
            <a:r>
              <a:rPr lang="en-US" i="1" dirty="0"/>
              <a:t>For example—</a:t>
            </a:r>
            <a:endParaRPr lang="en-US" dirty="0"/>
          </a:p>
          <a:p>
            <a:pPr marL="1222953" lvl="2" indent="-291179">
              <a:buFont typeface="Arial" panose="020B0604020202020204" pitchFamily="34" charset="0"/>
              <a:buChar char="•"/>
            </a:pPr>
            <a:r>
              <a:rPr lang="en-US" dirty="0"/>
              <a:t>Blood from raw meat dripping onto RTE foods stored on a lower shelf in the refrigerator.</a:t>
            </a:r>
          </a:p>
          <a:p>
            <a:pPr marL="1222953" lvl="2" indent="-291179">
              <a:buFont typeface="Arial" panose="020B0604020202020204" pitchFamily="34" charset="0"/>
              <a:buChar char="•"/>
            </a:pPr>
            <a:r>
              <a:rPr lang="en-US" dirty="0"/>
              <a:t>Cutting boards and knives used to prepare raw meat are not cleaned and sanitized and are then used to prepare RTE foods.</a:t>
            </a:r>
            <a:endParaRPr lang="en-US" b="1" dirty="0"/>
          </a:p>
        </p:txBody>
      </p:sp>
      <p:sp>
        <p:nvSpPr>
          <p:cNvPr id="4" name="Slide Number Placeholder 3"/>
          <p:cNvSpPr>
            <a:spLocks noGrp="1"/>
          </p:cNvSpPr>
          <p:nvPr>
            <p:ph type="sldNum" sz="quarter" idx="10"/>
          </p:nvPr>
        </p:nvSpPr>
        <p:spPr/>
        <p:txBody>
          <a:bodyPr/>
          <a:lstStyle/>
          <a:p>
            <a:fld id="{76427349-C6C3-4369-A1D3-C1DE3358E1FE}" type="slidenum">
              <a:rPr lang="en-US" smtClean="0"/>
              <a:t>20</a:t>
            </a:fld>
            <a:endParaRPr lang="en-US"/>
          </a:p>
        </p:txBody>
      </p:sp>
    </p:spTree>
    <p:extLst>
      <p:ext uri="{BB962C8B-B14F-4D97-AF65-F5344CB8AC3E}">
        <p14:creationId xmlns:p14="http://schemas.microsoft.com/office/powerpoint/2010/main" val="2454678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465138"/>
            <a:ext cx="4440238" cy="3330575"/>
          </a:xfrm>
        </p:spPr>
      </p:sp>
      <p:sp>
        <p:nvSpPr>
          <p:cNvPr id="3" name="Notes Placeholder 2"/>
          <p:cNvSpPr>
            <a:spLocks noGrp="1"/>
          </p:cNvSpPr>
          <p:nvPr>
            <p:ph type="body" idx="1"/>
          </p:nvPr>
        </p:nvSpPr>
        <p:spPr>
          <a:xfrm>
            <a:off x="389467" y="3950970"/>
            <a:ext cx="6153573" cy="4725670"/>
          </a:xfrm>
        </p:spPr>
        <p:txBody>
          <a:bodyPr/>
          <a:lstStyle/>
          <a:p>
            <a:pPr defTabSz="931774" eaLnBrk="0" fontAlgn="base" hangingPunct="0">
              <a:spcAft>
                <a:spcPct val="0"/>
              </a:spcAft>
              <a:defRPr/>
            </a:pPr>
            <a:r>
              <a:rPr lang="en-US" b="1" dirty="0">
                <a:latin typeface="Times New Roman" charset="0"/>
                <a:cs typeface="Times New Roman" charset="0"/>
              </a:rPr>
              <a:t>Instructor Notes</a:t>
            </a:r>
          </a:p>
          <a:p>
            <a:r>
              <a:rPr lang="en-US" dirty="0"/>
              <a:t>Time/temperature control for safety food was previously</a:t>
            </a:r>
            <a:r>
              <a:rPr lang="en-US" baseline="0" dirty="0"/>
              <a:t> called “potentially hazardous food, time/temperature controlled for safety”.  </a:t>
            </a:r>
            <a:r>
              <a:rPr lang="en-US" dirty="0"/>
              <a:t>A food requires time or temperature</a:t>
            </a:r>
            <a:r>
              <a:rPr lang="en-US" baseline="0" dirty="0"/>
              <a:t> control </a:t>
            </a:r>
            <a:r>
              <a:rPr lang="en-US" dirty="0"/>
              <a:t>if it is capable of supporting growth of harmful microorganisms that can cause a foodborne illness. </a:t>
            </a:r>
            <a:r>
              <a:rPr lang="en-US" sz="1200" b="0" i="0" u="none" strike="noStrike" kern="1200" baseline="0" dirty="0">
                <a:solidFill>
                  <a:schemeClr val="tx1"/>
                </a:solidFill>
                <a:latin typeface="+mn-lt"/>
                <a:ea typeface="+mn-ea"/>
                <a:cs typeface="+mn-cs"/>
              </a:rPr>
              <a:t>The definition of TCS food takes into consideration the pH of the food, the water activity of the food, the interaction between the pH and water activity of the food, heat treatment of the food, and packaging. </a:t>
            </a:r>
          </a:p>
          <a:p>
            <a:endParaRPr lang="en-US" sz="1200" b="0" i="0" u="none" strike="noStrike" kern="1200" baseline="0" dirty="0">
              <a:solidFill>
                <a:schemeClr val="tx1"/>
              </a:solidFill>
              <a:latin typeface="+mn-lt"/>
              <a:ea typeface="+mn-ea"/>
              <a:cs typeface="+mn-cs"/>
            </a:endParaRPr>
          </a:p>
          <a:p>
            <a:pPr marL="465887" lvl="1"/>
            <a:endParaRPr lang="en-US" dirty="0"/>
          </a:p>
          <a:p>
            <a:r>
              <a:rPr lang="en-US" dirty="0"/>
              <a:t>Note that foods that are categorized as non-PHFs do not support microbial growth, but they can serve as a vehicle for spreading viruses and toxins if they become</a:t>
            </a:r>
            <a:r>
              <a:rPr lang="en-US" baseline="0" dirty="0"/>
              <a:t> contaminated.</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21</a:t>
            </a:fld>
            <a:endParaRPr lang="en-US"/>
          </a:p>
        </p:txBody>
      </p:sp>
    </p:spTree>
    <p:extLst>
      <p:ext uri="{BB962C8B-B14F-4D97-AF65-F5344CB8AC3E}">
        <p14:creationId xmlns:p14="http://schemas.microsoft.com/office/powerpoint/2010/main" val="401818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27349-C6C3-4369-A1D3-C1DE3358E1FE}" type="slidenum">
              <a:rPr lang="en-US" smtClean="0"/>
              <a:t>2</a:t>
            </a:fld>
            <a:endParaRPr lang="en-US"/>
          </a:p>
        </p:txBody>
      </p:sp>
    </p:spTree>
    <p:extLst>
      <p:ext uri="{BB962C8B-B14F-4D97-AF65-F5344CB8AC3E}">
        <p14:creationId xmlns:p14="http://schemas.microsoft.com/office/powerpoint/2010/main" val="328106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Times New Roman" charset="0"/>
                <a:cs typeface="Times New Roman" charset="0"/>
              </a:rPr>
              <a:t>Instructor Notes</a:t>
            </a:r>
          </a:p>
          <a:p>
            <a:r>
              <a:rPr lang="en-US" dirty="0"/>
              <a:t>Obvious TCS</a:t>
            </a:r>
            <a:r>
              <a:rPr lang="en-US" baseline="0" dirty="0"/>
              <a:t> Foods include--</a:t>
            </a:r>
            <a:endParaRPr lang="en-US" dirty="0"/>
          </a:p>
          <a:p>
            <a:pPr marL="640594" lvl="1" indent="-174708">
              <a:buFont typeface="Arial" panose="020B0604020202020204" pitchFamily="34" charset="0"/>
              <a:buChar char="•"/>
            </a:pPr>
            <a:r>
              <a:rPr lang="en-US" dirty="0"/>
              <a:t>Meat: beef, pork, and lamb</a:t>
            </a:r>
          </a:p>
          <a:p>
            <a:pPr marL="640594" lvl="1" indent="-174708">
              <a:buFont typeface="Arial" panose="020B0604020202020204" pitchFamily="34" charset="0"/>
              <a:buChar char="•"/>
            </a:pPr>
            <a:r>
              <a:rPr lang="en-US" dirty="0"/>
              <a:t>Poultry</a:t>
            </a:r>
          </a:p>
          <a:p>
            <a:pPr marL="640594" lvl="1" indent="-174708">
              <a:buFont typeface="Arial" panose="020B0604020202020204" pitchFamily="34" charset="0"/>
              <a:buChar char="•"/>
            </a:pPr>
            <a:r>
              <a:rPr lang="en-US" dirty="0"/>
              <a:t>Fish</a:t>
            </a:r>
          </a:p>
          <a:p>
            <a:pPr marL="640594" lvl="1" indent="-174708">
              <a:buFont typeface="Arial" panose="020B0604020202020204" pitchFamily="34" charset="0"/>
              <a:buChar char="•"/>
            </a:pPr>
            <a:r>
              <a:rPr lang="en-US" dirty="0"/>
              <a:t>Shellfish and crustaceans</a:t>
            </a:r>
          </a:p>
          <a:p>
            <a:pPr marL="640594" lvl="1" indent="-174708">
              <a:buFont typeface="Arial" panose="020B0604020202020204" pitchFamily="34" charset="0"/>
              <a:buChar char="•"/>
            </a:pPr>
            <a:r>
              <a:rPr lang="en-US" dirty="0"/>
              <a:t>Milk and dairy products</a:t>
            </a:r>
          </a:p>
          <a:p>
            <a:pPr marL="640594" lvl="1" indent="-174708">
              <a:buFont typeface="Arial" panose="020B0604020202020204" pitchFamily="34" charset="0"/>
              <a:buChar char="•"/>
            </a:pPr>
            <a:r>
              <a:rPr lang="en-US" dirty="0"/>
              <a:t>Shell eggs</a:t>
            </a:r>
            <a:r>
              <a:rPr lang="en-US" baseline="0" dirty="0"/>
              <a:t> – </a:t>
            </a:r>
          </a:p>
          <a:p>
            <a:pPr marL="931774" lvl="2"/>
            <a:r>
              <a:rPr lang="en-US" baseline="0" dirty="0"/>
              <a:t>*</a:t>
            </a:r>
            <a:r>
              <a:rPr lang="en-US" dirty="0"/>
              <a:t>Shell</a:t>
            </a:r>
            <a:r>
              <a:rPr lang="en-US" baseline="0" dirty="0"/>
              <a:t> </a:t>
            </a:r>
            <a:r>
              <a:rPr lang="en-US" dirty="0"/>
              <a:t>eggs that have been pasteurized are </a:t>
            </a:r>
            <a:r>
              <a:rPr lang="en-US" baseline="0" dirty="0"/>
              <a:t>NOT considered a TCS food because they have been </a:t>
            </a:r>
            <a:r>
              <a:rPr lang="en-US" dirty="0"/>
              <a:t>treated to eliminate Salmonella</a:t>
            </a:r>
            <a:r>
              <a:rPr lang="en-US" baseline="0" dirty="0"/>
              <a:t>. </a:t>
            </a:r>
          </a:p>
          <a:p>
            <a:pPr marL="931774" lvl="2"/>
            <a:r>
              <a:rPr lang="en-US" baseline="0" dirty="0"/>
              <a:t>* Hardboiled eggs (eggs cooked until the yolk is solid) that are retained with the shells intact are also NOT considered a TCS food.</a:t>
            </a:r>
          </a:p>
          <a:p>
            <a:pPr marL="931774" lvl="2"/>
            <a:r>
              <a:rPr lang="en-US" baseline="0" dirty="0"/>
              <a:t>Under both of these conditions, the application of a heat treatment destroys the Salmonella bacteria that is inside the shell. The shell is a non-permeable membrane, which prevents any new contaminants from entering the shell. Once the shell has become compromised (either cracked or removed), these products become potentially hazardous because the pH, water activity, and nutrients of the product will support microbial growth when left at unsafe temperatures.</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22</a:t>
            </a:fld>
            <a:endParaRPr lang="en-US"/>
          </a:p>
        </p:txBody>
      </p:sp>
    </p:spTree>
    <p:extLst>
      <p:ext uri="{BB962C8B-B14F-4D97-AF65-F5344CB8AC3E}">
        <p14:creationId xmlns:p14="http://schemas.microsoft.com/office/powerpoint/2010/main" val="42094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Times New Roman" charset="0"/>
                <a:cs typeface="Times New Roman" charset="0"/>
              </a:rPr>
              <a:t>Instructor Notes</a:t>
            </a:r>
          </a:p>
          <a:p>
            <a:r>
              <a:rPr lang="en-US" dirty="0"/>
              <a:t>Other previously</a:t>
            </a:r>
            <a:r>
              <a:rPr lang="en-US" baseline="0" dirty="0"/>
              <a:t> recognized TCS foods include:</a:t>
            </a:r>
            <a:endParaRPr lang="en-US" dirty="0"/>
          </a:p>
          <a:p>
            <a:pPr marL="640594" lvl="1" indent="-174708" defTabSz="931774" eaLnBrk="0" fontAlgn="base" hangingPunct="0">
              <a:spcBef>
                <a:spcPct val="30000"/>
              </a:spcBef>
              <a:spcAft>
                <a:spcPct val="0"/>
              </a:spcAft>
              <a:buFont typeface="Arial" panose="020B0604020202020204" pitchFamily="34" charset="0"/>
              <a:buChar char="•"/>
              <a:defRPr/>
            </a:pPr>
            <a:r>
              <a:rPr lang="en-US" dirty="0"/>
              <a:t>Heat-treated plant food. This includes products such as cooked rice and pasta, reconstituted</a:t>
            </a:r>
            <a:r>
              <a:rPr lang="en-US" baseline="0" dirty="0"/>
              <a:t> dried </a:t>
            </a:r>
            <a:r>
              <a:rPr lang="en-US" dirty="0"/>
              <a:t>beans, baked potatoes, vegetables, and fruits</a:t>
            </a:r>
            <a:r>
              <a:rPr lang="en-US" baseline="0" dirty="0"/>
              <a:t> used in pies.</a:t>
            </a:r>
            <a:r>
              <a:rPr lang="en-US" dirty="0"/>
              <a:t>  </a:t>
            </a:r>
          </a:p>
          <a:p>
            <a:pPr marL="640594" lvl="1" indent="-174708">
              <a:buFont typeface="Arial" panose="020B0604020202020204" pitchFamily="34" charset="0"/>
              <a:buChar char="•"/>
            </a:pPr>
            <a:r>
              <a:rPr lang="en-US" dirty="0"/>
              <a:t>Tofu or other soy protein; synthetic ingredients, such as textured soy protein in meat alternatives;</a:t>
            </a:r>
          </a:p>
          <a:p>
            <a:pPr marL="640594" lvl="1" indent="-174708">
              <a:buFont typeface="Arial" panose="020B0604020202020204" pitchFamily="34" charset="0"/>
              <a:buChar char="•"/>
            </a:pPr>
            <a:r>
              <a:rPr lang="en-US" dirty="0"/>
              <a:t>Sprouts and sprout seeds;</a:t>
            </a:r>
          </a:p>
          <a:p>
            <a:pPr marL="640594" lvl="1" indent="-174708">
              <a:buFont typeface="Arial" panose="020B0604020202020204" pitchFamily="34" charset="0"/>
              <a:buChar char="•"/>
            </a:pPr>
            <a:r>
              <a:rPr lang="en-US" dirty="0"/>
              <a:t>Sliced melons; </a:t>
            </a:r>
          </a:p>
          <a:p>
            <a:pPr marL="640594" lvl="1" indent="-174708">
              <a:buFont typeface="Arial" panose="020B0604020202020204" pitchFamily="34" charset="0"/>
              <a:buChar char="•"/>
            </a:pPr>
            <a:r>
              <a:rPr lang="en-US" dirty="0"/>
              <a:t>Untreated garlic-and-oil mixtures</a:t>
            </a:r>
          </a:p>
          <a:p>
            <a:endParaRPr lang="en-US" dirty="0"/>
          </a:p>
          <a:p>
            <a:r>
              <a:rPr lang="en-US" dirty="0"/>
              <a:t>New items now</a:t>
            </a:r>
            <a:r>
              <a:rPr lang="en-US" baseline="0" dirty="0"/>
              <a:t> recognized as TCS foods include </a:t>
            </a:r>
            <a:r>
              <a:rPr lang="en-US" dirty="0"/>
              <a:t>cut tomatoes and cut leafy greens, such as spinach and salad. Slicing these products</a:t>
            </a:r>
            <a:r>
              <a:rPr lang="en-US" baseline="0" dirty="0"/>
              <a:t> increases the amount of moisture available to promote bacterial growth. Additionally, there is a wider variety of tomatoes available to consumers, some of which have been grown to be less acidic. As a result we can no longer assume that the </a:t>
            </a:r>
            <a:r>
              <a:rPr lang="en-US" dirty="0"/>
              <a:t>pH level  of tomatoes will </a:t>
            </a:r>
            <a:r>
              <a:rPr lang="en-US" baseline="0" dirty="0"/>
              <a:t>prevent microbial growth. </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23</a:t>
            </a:fld>
            <a:endParaRPr lang="en-US"/>
          </a:p>
        </p:txBody>
      </p:sp>
    </p:spTree>
    <p:extLst>
      <p:ext uri="{BB962C8B-B14F-4D97-AF65-F5344CB8AC3E}">
        <p14:creationId xmlns:p14="http://schemas.microsoft.com/office/powerpoint/2010/main" val="234331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50000"/>
              </a:spcBef>
              <a:spcAft>
                <a:spcPct val="0"/>
              </a:spcAft>
              <a:buSzPct val="80000"/>
              <a:defRPr/>
            </a:pPr>
            <a:r>
              <a:rPr lang="en-US" b="1" dirty="0">
                <a:latin typeface="Times New Roman" charset="0"/>
                <a:cs typeface="Times New Roman" charset="0"/>
              </a:rPr>
              <a:t>Instructor Notes</a:t>
            </a:r>
          </a:p>
          <a:p>
            <a:pPr marL="116466" indent="-116466">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24</a:t>
            </a:fld>
            <a:endParaRPr lang="en-US"/>
          </a:p>
        </p:txBody>
      </p:sp>
    </p:spTree>
    <p:extLst>
      <p:ext uri="{BB962C8B-B14F-4D97-AF65-F5344CB8AC3E}">
        <p14:creationId xmlns:p14="http://schemas.microsoft.com/office/powerpoint/2010/main" val="50070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Times New Roman" charset="0"/>
                <a:cs typeface="Times New Roman" charset="0"/>
              </a:rPr>
              <a:t>Instructor Notes</a:t>
            </a:r>
          </a:p>
          <a:p>
            <a:pPr>
              <a:buFontTx/>
              <a:buNone/>
            </a:pPr>
            <a:r>
              <a:rPr lang="en-US" dirty="0"/>
              <a:t>The majority of foodborne illnesses have multiple causes and consist of multiple failures or mistakes in the food production process. </a:t>
            </a:r>
          </a:p>
          <a:p>
            <a:pPr>
              <a:buFontTx/>
              <a:buNone/>
            </a:pPr>
            <a:endParaRPr lang="en-US" dirty="0"/>
          </a:p>
          <a:p>
            <a:pPr>
              <a:buFontTx/>
              <a:buNone/>
            </a:pPr>
            <a:r>
              <a:rPr lang="en-US" dirty="0"/>
              <a:t>A recent</a:t>
            </a:r>
            <a:r>
              <a:rPr lang="en-US" baseline="0" dirty="0"/>
              <a:t> study by the Center for Disease Control and Prevention has identified 5 leading factors that contribute to foodborne illness:</a:t>
            </a:r>
          </a:p>
          <a:p>
            <a:pPr marL="698830" lvl="1" indent="-232943">
              <a:buFont typeface="+mj-lt"/>
              <a:buAutoNum type="arabicPeriod"/>
            </a:pPr>
            <a:r>
              <a:rPr lang="en-US" dirty="0"/>
              <a:t>Foods that are obtained from unsafe</a:t>
            </a:r>
            <a:r>
              <a:rPr lang="en-US" baseline="0" dirty="0"/>
              <a:t> sources.</a:t>
            </a:r>
          </a:p>
          <a:p>
            <a:pPr marL="698830" lvl="1" indent="-232943">
              <a:buFont typeface="+mj-lt"/>
              <a:buAutoNum type="arabicPeriod"/>
            </a:pPr>
            <a:r>
              <a:rPr lang="en-US" baseline="0" dirty="0"/>
              <a:t>Foods not cooked to the proper temperature needed to kill harmful bacteria.</a:t>
            </a:r>
          </a:p>
          <a:p>
            <a:pPr marL="698830" lvl="1" indent="-232943">
              <a:buFont typeface="+mj-lt"/>
              <a:buAutoNum type="arabicPeriod"/>
            </a:pPr>
            <a:r>
              <a:rPr lang="en-US" baseline="0" dirty="0"/>
              <a:t>Foods held at improper holding temperatures, which allows harmful bacteria to grow.</a:t>
            </a:r>
          </a:p>
          <a:p>
            <a:pPr marL="698830" lvl="1" indent="-232943">
              <a:buFont typeface="+mj-lt"/>
              <a:buAutoNum type="arabicPeriod"/>
            </a:pPr>
            <a:r>
              <a:rPr lang="en-US" baseline="0" dirty="0"/>
              <a:t>Contaminated equipment used to prepare or handle food.</a:t>
            </a:r>
          </a:p>
          <a:p>
            <a:pPr marL="698830" lvl="1" indent="-232943">
              <a:buFont typeface="+mj-lt"/>
              <a:buAutoNum type="arabicPeriod"/>
            </a:pPr>
            <a:r>
              <a:rPr lang="en-US" baseline="0" dirty="0"/>
              <a:t>Poor personal hygiene practices.</a:t>
            </a:r>
          </a:p>
          <a:p>
            <a:pPr marL="931774" lvl="2"/>
            <a:endParaRPr lang="en-US" dirty="0"/>
          </a:p>
          <a:p>
            <a:pPr defTabSz="931774" eaLnBrk="0" fontAlgn="base" hangingPunct="0">
              <a:spcBef>
                <a:spcPct val="30000"/>
              </a:spcBef>
              <a:spcAft>
                <a:spcPct val="0"/>
              </a:spcAft>
              <a:defRPr/>
            </a:pPr>
            <a:r>
              <a:rPr lang="en-US" dirty="0"/>
              <a:t>As</a:t>
            </a:r>
            <a:r>
              <a:rPr lang="en-US" baseline="0" dirty="0"/>
              <a:t> a food employee it is your duty to u</a:t>
            </a:r>
            <a:r>
              <a:rPr lang="en-US" dirty="0"/>
              <a:t>nderstand and employ the</a:t>
            </a:r>
            <a:r>
              <a:rPr lang="en-US" baseline="0" dirty="0"/>
              <a:t> controls associated with these key risk factors to protect the health of your customers by preventing foodborne illnesses from occurring. </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25</a:t>
            </a:fld>
            <a:endParaRPr lang="en-US"/>
          </a:p>
        </p:txBody>
      </p:sp>
    </p:spTree>
    <p:extLst>
      <p:ext uri="{BB962C8B-B14F-4D97-AF65-F5344CB8AC3E}">
        <p14:creationId xmlns:p14="http://schemas.microsoft.com/office/powerpoint/2010/main" val="947210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542925"/>
            <a:ext cx="3795713" cy="2846388"/>
          </a:xfrm>
        </p:spPr>
      </p:sp>
      <p:sp>
        <p:nvSpPr>
          <p:cNvPr id="3" name="Notes Placeholder 2"/>
          <p:cNvSpPr>
            <a:spLocks noGrp="1"/>
          </p:cNvSpPr>
          <p:nvPr>
            <p:ph type="body" idx="1"/>
          </p:nvPr>
        </p:nvSpPr>
        <p:spPr>
          <a:xfrm>
            <a:off x="389467" y="3641090"/>
            <a:ext cx="6231467" cy="5267960"/>
          </a:xfrm>
        </p:spPr>
        <p:txBody>
          <a:bodyPr/>
          <a:lstStyle/>
          <a:p>
            <a:r>
              <a:rPr lang="en-US" b="1" dirty="0"/>
              <a:t>Instructor Notes</a:t>
            </a:r>
          </a:p>
          <a:p>
            <a:r>
              <a:rPr lang="en-US" b="0" i="1" dirty="0">
                <a:solidFill>
                  <a:srgbClr val="C00000"/>
                </a:solidFill>
              </a:rPr>
              <a:t>Click</a:t>
            </a:r>
            <a:r>
              <a:rPr lang="en-US" b="0" i="1" baseline="0" dirty="0">
                <a:solidFill>
                  <a:srgbClr val="C00000"/>
                </a:solidFill>
              </a:rPr>
              <a:t> the mouse to show the first main bullet.</a:t>
            </a:r>
          </a:p>
          <a:p>
            <a:pPr marL="281473" lvl="1" indent="-174708">
              <a:buFont typeface="Arial" panose="020B0604020202020204" pitchFamily="34" charset="0"/>
              <a:buChar char="•"/>
            </a:pPr>
            <a:r>
              <a:rPr lang="en-US" b="0" i="0" baseline="0" dirty="0"/>
              <a:t>Earlier in this training we said there are five major risk factors that generally contribute to foodborne illness. Risk factor 1 involved foods from unsafe sources and we identified that the control for this risk factor is primarily conducted by the food service manager or a designated supervisor.</a:t>
            </a:r>
          </a:p>
          <a:p>
            <a:pPr marL="281473" lvl="1" indent="-174708">
              <a:buFont typeface="Arial" panose="020B0604020202020204" pitchFamily="34" charset="0"/>
              <a:buChar char="•"/>
            </a:pPr>
            <a:r>
              <a:rPr lang="en-US" b="0" i="0" baseline="0" dirty="0"/>
              <a:t>The remaining risk factors, however, are controlled by </a:t>
            </a:r>
            <a:r>
              <a:rPr lang="en-US" b="1" i="0" baseline="0" dirty="0"/>
              <a:t>all</a:t>
            </a:r>
            <a:r>
              <a:rPr lang="en-US" b="0" i="0" baseline="0" dirty="0"/>
              <a:t> food employees, not just supervisory level personnel. Risk factors 2 through 5 involve inadequate cooking, improper holding temperatures, contaminated equipment, and poor personal hygiene.</a:t>
            </a:r>
          </a:p>
          <a:p>
            <a:pPr marL="281473" lvl="1" indent="-174708">
              <a:buFont typeface="Arial" panose="020B0604020202020204" pitchFamily="34" charset="0"/>
              <a:buChar char="•"/>
            </a:pPr>
            <a:r>
              <a:rPr lang="en-US" b="0" i="0" baseline="0" dirty="0"/>
              <a:t>Generally, when a foodborne illness outbreak occurs, it results from a failure of two or more of these risk factors. </a:t>
            </a:r>
            <a:br>
              <a:rPr lang="en-US" b="0" i="0" baseline="0" dirty="0"/>
            </a:br>
            <a:endParaRPr lang="en-US" b="0" i="0" baseline="0" dirty="0"/>
          </a:p>
          <a:p>
            <a:pPr defTabSz="931774" eaLnBrk="0" fontAlgn="base" hangingPunct="0">
              <a:spcBef>
                <a:spcPct val="30000"/>
              </a:spcBef>
              <a:spcAft>
                <a:spcPct val="0"/>
              </a:spcAft>
              <a:defRPr/>
            </a:pPr>
            <a:r>
              <a:rPr lang="en-US" b="0" i="1" dirty="0">
                <a:solidFill>
                  <a:srgbClr val="C00000"/>
                </a:solidFill>
              </a:rPr>
              <a:t>Click</a:t>
            </a:r>
            <a:r>
              <a:rPr lang="en-US" b="0" i="1" baseline="0" dirty="0">
                <a:solidFill>
                  <a:srgbClr val="C00000"/>
                </a:solidFill>
              </a:rPr>
              <a:t> the mouse to show the second bullet.</a:t>
            </a:r>
          </a:p>
          <a:p>
            <a:pPr marL="239414" lvl="1" defTabSz="931774" eaLnBrk="0" fontAlgn="base" hangingPunct="0">
              <a:spcBef>
                <a:spcPct val="30000"/>
              </a:spcBef>
              <a:spcAft>
                <a:spcPct val="0"/>
              </a:spcAft>
              <a:defRPr/>
            </a:pPr>
            <a:r>
              <a:rPr lang="en-US" b="0" i="0" baseline="0" dirty="0"/>
              <a:t>Applying multiple types of controls within the food operation creates layers that help to buffer the negative effects when there is a failure in one of the controls. This is called the Layers of Protection.</a:t>
            </a:r>
          </a:p>
          <a:p>
            <a:pPr defTabSz="931774" eaLnBrk="0" fontAlgn="base" hangingPunct="0">
              <a:spcBef>
                <a:spcPct val="30000"/>
              </a:spcBef>
              <a:spcAft>
                <a:spcPct val="0"/>
              </a:spcAft>
              <a:defRPr/>
            </a:pPr>
            <a:endParaRPr lang="en-US" b="0" i="0" baseline="0" dirty="0">
              <a:solidFill>
                <a:srgbClr val="C00000"/>
              </a:solidFill>
            </a:endParaRPr>
          </a:p>
          <a:p>
            <a:pPr defTabSz="931774" eaLnBrk="0" fontAlgn="base" hangingPunct="0">
              <a:spcBef>
                <a:spcPct val="30000"/>
              </a:spcBef>
              <a:spcAft>
                <a:spcPct val="0"/>
              </a:spcAft>
              <a:defRPr/>
            </a:pPr>
            <a:r>
              <a:rPr lang="en-US" b="0" i="1" dirty="0">
                <a:solidFill>
                  <a:srgbClr val="C00000"/>
                </a:solidFill>
              </a:rPr>
              <a:t>Click</a:t>
            </a:r>
            <a:r>
              <a:rPr lang="en-US" b="0" i="1" baseline="0" dirty="0">
                <a:solidFill>
                  <a:srgbClr val="C00000"/>
                </a:solidFill>
              </a:rPr>
              <a:t> the mouse to show the 3 layers of protection in the illustration.</a:t>
            </a:r>
          </a:p>
          <a:p>
            <a:pPr marL="119707" lvl="1" defTabSz="931774" eaLnBrk="0" fontAlgn="base" hangingPunct="0">
              <a:spcBef>
                <a:spcPct val="30000"/>
              </a:spcBef>
              <a:spcAft>
                <a:spcPct val="0"/>
              </a:spcAft>
              <a:defRPr/>
            </a:pPr>
            <a:r>
              <a:rPr lang="en-US" b="0" i="0" baseline="0" dirty="0"/>
              <a:t>The three layers of protection consist of:</a:t>
            </a:r>
          </a:p>
          <a:p>
            <a:pPr marL="461034" lvl="2" indent="-174708" defTabSz="931774" eaLnBrk="0" fontAlgn="base" hangingPunct="0">
              <a:spcBef>
                <a:spcPct val="30000"/>
              </a:spcBef>
              <a:spcAft>
                <a:spcPct val="0"/>
              </a:spcAft>
              <a:buFont typeface="Arial" panose="020B0604020202020204" pitchFamily="34" charset="0"/>
              <a:buChar char="•"/>
              <a:defRPr/>
            </a:pPr>
            <a:r>
              <a:rPr lang="en-US" b="0" i="0" baseline="0" dirty="0"/>
              <a:t>Good personal hygiene and work habits,</a:t>
            </a:r>
          </a:p>
          <a:p>
            <a:pPr marL="461034" lvl="2" indent="-174708" defTabSz="931774" eaLnBrk="0" fontAlgn="base" hangingPunct="0">
              <a:spcBef>
                <a:spcPct val="30000"/>
              </a:spcBef>
              <a:spcAft>
                <a:spcPct val="0"/>
              </a:spcAft>
              <a:buFont typeface="Arial" panose="020B0604020202020204" pitchFamily="34" charset="0"/>
              <a:buChar char="•"/>
              <a:defRPr/>
            </a:pPr>
            <a:r>
              <a:rPr lang="en-US" b="0" i="0" baseline="0" dirty="0"/>
              <a:t>Proper time and temperature discipline when storing, preparing, and serving food, and</a:t>
            </a:r>
          </a:p>
          <a:p>
            <a:pPr marL="461034" lvl="2" indent="-174708" defTabSz="931774" eaLnBrk="0" fontAlgn="base" hangingPunct="0">
              <a:spcBef>
                <a:spcPct val="30000"/>
              </a:spcBef>
              <a:spcAft>
                <a:spcPct val="0"/>
              </a:spcAft>
              <a:buFont typeface="Arial" panose="020B0604020202020204" pitchFamily="34" charset="0"/>
              <a:buChar char="•"/>
              <a:defRPr/>
            </a:pPr>
            <a:r>
              <a:rPr lang="en-US" b="0" i="0" baseline="0" dirty="0"/>
              <a:t>Proper cleaning and sanitizing of food equipment and facilities.</a:t>
            </a:r>
          </a:p>
          <a:p>
            <a:endParaRPr lang="en-US" b="0" i="0" dirty="0"/>
          </a:p>
          <a:p>
            <a:r>
              <a:rPr lang="en-US" b="0" i="0" dirty="0"/>
              <a:t>The remainder of this class will focus on specific actions and controls associated</a:t>
            </a:r>
            <a:r>
              <a:rPr lang="en-US" b="0" i="0" baseline="0" dirty="0"/>
              <a:t> with these layers of protection that must be practiced by all food employees.</a:t>
            </a:r>
            <a:endParaRPr lang="en-US" b="0" i="0" dirty="0"/>
          </a:p>
        </p:txBody>
      </p:sp>
      <p:sp>
        <p:nvSpPr>
          <p:cNvPr id="4" name="Slide Number Placeholder 3"/>
          <p:cNvSpPr>
            <a:spLocks noGrp="1"/>
          </p:cNvSpPr>
          <p:nvPr>
            <p:ph type="sldNum" sz="quarter" idx="10"/>
          </p:nvPr>
        </p:nvSpPr>
        <p:spPr/>
        <p:txBody>
          <a:bodyPr/>
          <a:lstStyle/>
          <a:p>
            <a:fld id="{76427349-C6C3-4369-A1D3-C1DE3358E1FE}" type="slidenum">
              <a:rPr lang="en-US" smtClean="0"/>
              <a:t>26</a:t>
            </a:fld>
            <a:endParaRPr lang="en-US"/>
          </a:p>
        </p:txBody>
      </p:sp>
    </p:spTree>
    <p:extLst>
      <p:ext uri="{BB962C8B-B14F-4D97-AF65-F5344CB8AC3E}">
        <p14:creationId xmlns:p14="http://schemas.microsoft.com/office/powerpoint/2010/main" val="266793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42925"/>
            <a:ext cx="4181475" cy="3136900"/>
          </a:xfrm>
        </p:spPr>
      </p:sp>
      <p:sp>
        <p:nvSpPr>
          <p:cNvPr id="3" name="Notes Placeholder 2"/>
          <p:cNvSpPr>
            <a:spLocks noGrp="1"/>
          </p:cNvSpPr>
          <p:nvPr>
            <p:ph type="body" idx="1"/>
          </p:nvPr>
        </p:nvSpPr>
        <p:spPr>
          <a:xfrm>
            <a:off x="233680" y="3950970"/>
            <a:ext cx="6465147" cy="4648200"/>
          </a:xfrm>
        </p:spPr>
        <p:txBody>
          <a:bodyPr/>
          <a:lstStyle/>
          <a:p>
            <a:r>
              <a:rPr lang="en-US" sz="1100" b="1" dirty="0"/>
              <a:t>Instructor Notes</a:t>
            </a:r>
          </a:p>
          <a:p>
            <a:pPr defTabSz="931774" eaLnBrk="0" fontAlgn="base" hangingPunct="0">
              <a:spcAft>
                <a:spcPct val="0"/>
              </a:spcAft>
              <a:defRPr/>
            </a:pPr>
            <a:r>
              <a:rPr lang="en-US" sz="1100" dirty="0"/>
              <a:t>People are natural carriers of bacteria, even when they are healthy. We stated earlier that Staph bacteria is naturally found on our skin, hair, and nasal passages. It is estimated that 30 to 50 percent of healthy adults carry the Staph bacteria in their nose and about 20 to 35 percent of healthy adults carry it on their skin. </a:t>
            </a:r>
          </a:p>
          <a:p>
            <a:pPr marL="401180" lvl="1" indent="-174708" defTabSz="931774" eaLnBrk="0" fontAlgn="base" hangingPunct="0">
              <a:spcAft>
                <a:spcPct val="0"/>
              </a:spcAft>
              <a:buFont typeface="Arial" panose="020B0604020202020204" pitchFamily="34" charset="0"/>
              <a:buChar char="•"/>
              <a:defRPr/>
            </a:pPr>
            <a:r>
              <a:rPr lang="en-US" sz="1100" dirty="0"/>
              <a:t>When you bathe or wash your hands, you never eliminate all of the Staph bacteria from your body, you only reduce he amount present. </a:t>
            </a:r>
          </a:p>
          <a:p>
            <a:pPr marL="401180" lvl="1" indent="-174708" defTabSz="931774" eaLnBrk="0" fontAlgn="base" hangingPunct="0">
              <a:spcAft>
                <a:spcPct val="0"/>
              </a:spcAft>
              <a:buFont typeface="Arial" panose="020B0604020202020204" pitchFamily="34" charset="0"/>
              <a:buChar char="•"/>
              <a:defRPr/>
            </a:pPr>
            <a:r>
              <a:rPr lang="en-US" sz="1100" dirty="0"/>
              <a:t>Food handlers transfer Staph to food when they touch the infected areas of their bodies and then touch food without washing their hands.</a:t>
            </a:r>
          </a:p>
          <a:p>
            <a:endParaRPr lang="en-US" sz="1100" dirty="0"/>
          </a:p>
          <a:p>
            <a:r>
              <a:rPr lang="en-US" sz="1100" dirty="0"/>
              <a:t>The fecal-oral route of transmission is when we transfer intestinal bacteria from hands that are contaminated after using the toilet to food or food contact surfaces.</a:t>
            </a:r>
          </a:p>
          <a:p>
            <a:pPr marL="401180" lvl="1" indent="-174708">
              <a:buFont typeface="Arial" panose="020B0604020202020204" pitchFamily="34" charset="0"/>
              <a:buChar char="•"/>
            </a:pPr>
            <a:r>
              <a:rPr lang="en-US" sz="1100" dirty="0"/>
              <a:t>In the example of the Salmonella outbreak noted at the beginning of the class and in the case of the </a:t>
            </a:r>
            <a:r>
              <a:rPr lang="en-US" sz="1100" i="1" dirty="0" err="1"/>
              <a:t>Shigella</a:t>
            </a:r>
            <a:r>
              <a:rPr lang="en-US" sz="1100" i="1" dirty="0"/>
              <a:t> </a:t>
            </a:r>
            <a:r>
              <a:rPr lang="en-US" sz="1100" dirty="0"/>
              <a:t>outbreak presented on this slide, a dining facility worker contaminated food and food equipment because of improper </a:t>
            </a:r>
            <a:r>
              <a:rPr lang="en-US" sz="1100" dirty="0" err="1"/>
              <a:t>handwashing</a:t>
            </a:r>
            <a:r>
              <a:rPr lang="en-US" sz="1100" dirty="0"/>
              <a:t>.  During each outbreak investigation a food employee stated they experienced a mild case of diarrhea several days prior to the outbreak. Stool samples taken from the employee confirmed they were the source of the outbreak. </a:t>
            </a:r>
            <a:r>
              <a:rPr lang="en-US" sz="1100" i="1" dirty="0"/>
              <a:t>Salmonella</a:t>
            </a:r>
            <a:r>
              <a:rPr lang="en-US" sz="1100" dirty="0"/>
              <a:t> and </a:t>
            </a:r>
            <a:r>
              <a:rPr lang="en-US" sz="1100" i="1" dirty="0" err="1"/>
              <a:t>Shigella</a:t>
            </a:r>
            <a:r>
              <a:rPr lang="en-US" sz="1100" dirty="0"/>
              <a:t> bacteria will remain in a person’s intestinal tract and transmission will result via the fecal-oral route when </a:t>
            </a:r>
            <a:r>
              <a:rPr lang="en-US" sz="1100" dirty="0" err="1"/>
              <a:t>handwashing</a:t>
            </a:r>
            <a:r>
              <a:rPr lang="en-US" sz="1100" dirty="0"/>
              <a:t> practices are poor. </a:t>
            </a:r>
          </a:p>
          <a:p>
            <a:endParaRPr lang="en-US" sz="1100" dirty="0"/>
          </a:p>
          <a:p>
            <a:r>
              <a:rPr lang="en-US" sz="1100" dirty="0"/>
              <a:t>Norovirus is also an example of harmful microorganism that can be transferred from an infected person directly to food or to food contact surfaces. Norovirus can live on surfaces such as door handles, dishes, and chairs for several days. </a:t>
            </a:r>
          </a:p>
          <a:p>
            <a:pPr marL="401180" lvl="1" indent="-174708">
              <a:buFont typeface="Arial" panose="020B0604020202020204" pitchFamily="34" charset="0"/>
              <a:buChar char="•"/>
            </a:pPr>
            <a:r>
              <a:rPr lang="en-US" sz="1100" dirty="0"/>
              <a:t>Norovirus is usually the cause of foodborne illness outbreaks on cruise ships. </a:t>
            </a:r>
          </a:p>
          <a:p>
            <a:pPr marL="401180" lvl="1" indent="-174708">
              <a:buFont typeface="Arial" panose="020B0604020202020204" pitchFamily="34" charset="0"/>
              <a:buChar char="•"/>
            </a:pPr>
            <a:r>
              <a:rPr lang="en-US" sz="1100" dirty="0"/>
              <a:t>Norovirus was the cause of 2 outbreaks that occurred at Army facilities in 2012.</a:t>
            </a:r>
          </a:p>
          <a:p>
            <a:pPr marL="401180" lvl="1" indent="-174708">
              <a:buFont typeface="Arial" panose="020B0604020202020204" pitchFamily="34" charset="0"/>
              <a:buChar char="•"/>
            </a:pPr>
            <a:r>
              <a:rPr lang="en-US" sz="1100" dirty="0"/>
              <a:t>Infection occurs when contaminated food is ingested or contaminated hands come into contact with mucous membranes (eyes, nose, mouth).</a:t>
            </a:r>
          </a:p>
        </p:txBody>
      </p:sp>
      <p:sp>
        <p:nvSpPr>
          <p:cNvPr id="4" name="Slide Number Placeholder 3"/>
          <p:cNvSpPr>
            <a:spLocks noGrp="1"/>
          </p:cNvSpPr>
          <p:nvPr>
            <p:ph type="sldNum" sz="quarter" idx="10"/>
          </p:nvPr>
        </p:nvSpPr>
        <p:spPr/>
        <p:txBody>
          <a:bodyPr/>
          <a:lstStyle/>
          <a:p>
            <a:fld id="{76427349-C6C3-4369-A1D3-C1DE3358E1FE}" type="slidenum">
              <a:rPr lang="en-US" smtClean="0"/>
              <a:t>27</a:t>
            </a:fld>
            <a:endParaRPr lang="en-US"/>
          </a:p>
        </p:txBody>
      </p:sp>
    </p:spTree>
    <p:extLst>
      <p:ext uri="{BB962C8B-B14F-4D97-AF65-F5344CB8AC3E}">
        <p14:creationId xmlns:p14="http://schemas.microsoft.com/office/powerpoint/2010/main" val="272727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defRPr/>
            </a:pPr>
            <a:r>
              <a:rPr lang="en-US" b="1" dirty="0">
                <a:latin typeface="Times New Roman" charset="0"/>
              </a:rPr>
              <a:t>Instructor Notes</a:t>
            </a:r>
          </a:p>
          <a:p>
            <a:pPr marL="116466" indent="-116466">
              <a:buFontTx/>
              <a:buChar char="•"/>
              <a:defRPr/>
            </a:pPr>
            <a:r>
              <a:rPr lang="en-US" dirty="0">
                <a:latin typeface="Times New Roman" charset="0"/>
              </a:rPr>
              <a:t>People often do things that can spread pathogens without knowing it. To avoid causing a foodborne illness, food handlers must pay close attention to what they do with their hands and avoid the actions indicated in the slide.</a:t>
            </a:r>
          </a:p>
        </p:txBody>
      </p:sp>
      <p:sp>
        <p:nvSpPr>
          <p:cNvPr id="4" name="Slide Number Placeholder 3"/>
          <p:cNvSpPr>
            <a:spLocks noGrp="1"/>
          </p:cNvSpPr>
          <p:nvPr>
            <p:ph type="sldNum" sz="quarter" idx="10"/>
          </p:nvPr>
        </p:nvSpPr>
        <p:spPr/>
        <p:txBody>
          <a:bodyPr/>
          <a:lstStyle/>
          <a:p>
            <a:fld id="{76427349-C6C3-4369-A1D3-C1DE3358E1FE}" type="slidenum">
              <a:rPr lang="en-US" smtClean="0"/>
              <a:t>28</a:t>
            </a:fld>
            <a:endParaRPr lang="en-US"/>
          </a:p>
        </p:txBody>
      </p:sp>
    </p:spTree>
    <p:extLst>
      <p:ext uri="{BB962C8B-B14F-4D97-AF65-F5344CB8AC3E}">
        <p14:creationId xmlns:p14="http://schemas.microsoft.com/office/powerpoint/2010/main" val="4168703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387" indent="-115387"/>
            <a:r>
              <a:rPr lang="en-US" altLang="en-US" b="1" dirty="0">
                <a:latin typeface="Times New Roman" pitchFamily="18" charset="0"/>
              </a:rPr>
              <a:t>Instructor Notes</a:t>
            </a:r>
          </a:p>
          <a:p>
            <a:pPr marL="115387" indent="-115387"/>
            <a:r>
              <a:rPr lang="en-US" altLang="en-US" b="0" dirty="0">
                <a:latin typeface="Times New Roman" pitchFamily="18" charset="0"/>
              </a:rPr>
              <a:t>Poor hygienic practices cause food</a:t>
            </a:r>
            <a:r>
              <a:rPr lang="en-US" altLang="en-US" b="0" baseline="0" dirty="0">
                <a:latin typeface="Times New Roman" pitchFamily="18" charset="0"/>
              </a:rPr>
              <a:t> employees to become the primary vehicle for transmitting harmful bacteria and viruses to food:</a:t>
            </a:r>
          </a:p>
          <a:p>
            <a:pPr marL="640594" lvl="1" indent="-174708">
              <a:buFont typeface="Arial" panose="020B0604020202020204" pitchFamily="34" charset="0"/>
              <a:buChar char="•"/>
            </a:pPr>
            <a:r>
              <a:rPr lang="en-US" altLang="en-US" b="0" baseline="0" dirty="0">
                <a:latin typeface="Times New Roman" pitchFamily="18" charset="0"/>
              </a:rPr>
              <a:t>Improper </a:t>
            </a:r>
            <a:r>
              <a:rPr lang="en-US" altLang="en-US" b="0" baseline="0" dirty="0" err="1">
                <a:latin typeface="Times New Roman" pitchFamily="18" charset="0"/>
              </a:rPr>
              <a:t>handwashing</a:t>
            </a:r>
            <a:r>
              <a:rPr lang="en-US" altLang="en-US" b="0" baseline="0" dirty="0">
                <a:latin typeface="Times New Roman" pitchFamily="18" charset="0"/>
              </a:rPr>
              <a:t>;</a:t>
            </a:r>
          </a:p>
          <a:p>
            <a:pPr marL="640594" lvl="1" indent="-174708">
              <a:buFont typeface="Arial" panose="020B0604020202020204" pitchFamily="34" charset="0"/>
              <a:buChar char="•"/>
            </a:pPr>
            <a:r>
              <a:rPr lang="en-US" altLang="en-US" b="0" baseline="0" dirty="0">
                <a:latin typeface="Times New Roman" pitchFamily="18" charset="0"/>
              </a:rPr>
              <a:t>Working when sick with an infectious disease that can be transmitted through food or being in contact with a person who has an infectious disease;</a:t>
            </a:r>
          </a:p>
          <a:p>
            <a:pPr marL="640594" lvl="1" indent="-174708">
              <a:buFont typeface="Arial" panose="020B0604020202020204" pitchFamily="34" charset="0"/>
              <a:buChar char="•"/>
            </a:pPr>
            <a:r>
              <a:rPr lang="en-US" altLang="en-US" b="0" baseline="0" dirty="0">
                <a:latin typeface="Times New Roman" pitchFamily="18" charset="0"/>
              </a:rPr>
              <a:t>Sneezing onto food or food contact surfaces; or</a:t>
            </a:r>
          </a:p>
          <a:p>
            <a:pPr marL="640594" lvl="1" indent="-174708">
              <a:buFont typeface="Arial" panose="020B0604020202020204" pitchFamily="34" charset="0"/>
              <a:buChar char="•"/>
            </a:pPr>
            <a:r>
              <a:rPr lang="en-US" altLang="en-US" b="0" baseline="0" dirty="0">
                <a:latin typeface="Times New Roman" pitchFamily="18" charset="0"/>
              </a:rPr>
              <a:t>Touching clean food contact surfaces after performing custodial duties or handling soiled surfaces and equipment.</a:t>
            </a:r>
          </a:p>
          <a:p>
            <a:pPr marL="640594" lvl="1" indent="-174708">
              <a:buFont typeface="Arial" panose="020B0604020202020204" pitchFamily="34" charset="0"/>
              <a:buChar char="•"/>
            </a:pPr>
            <a:endParaRPr lang="en-US" altLang="en-US" b="0" baseline="0" dirty="0">
              <a:latin typeface="Times New Roman" pitchFamily="18" charset="0"/>
            </a:endParaRPr>
          </a:p>
          <a:p>
            <a:r>
              <a:rPr lang="en-US" altLang="en-US" b="0" baseline="0" dirty="0">
                <a:latin typeface="Times New Roman" pitchFamily="18" charset="0"/>
              </a:rPr>
              <a:t>Food employees must avoid personal behaviors that can contaminate food.</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29</a:t>
            </a:fld>
            <a:endParaRPr lang="en-US"/>
          </a:p>
        </p:txBody>
      </p:sp>
    </p:spTree>
    <p:extLst>
      <p:ext uri="{BB962C8B-B14F-4D97-AF65-F5344CB8AC3E}">
        <p14:creationId xmlns:p14="http://schemas.microsoft.com/office/powerpoint/2010/main" val="3454996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27349-C6C3-4369-A1D3-C1DE3358E1FE}" type="slidenum">
              <a:rPr lang="en-US" smtClean="0"/>
              <a:t>30</a:t>
            </a:fld>
            <a:endParaRPr lang="en-US"/>
          </a:p>
        </p:txBody>
      </p:sp>
    </p:spTree>
    <p:extLst>
      <p:ext uri="{BB962C8B-B14F-4D97-AF65-F5344CB8AC3E}">
        <p14:creationId xmlns:p14="http://schemas.microsoft.com/office/powerpoint/2010/main" val="3482442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27349-C6C3-4369-A1D3-C1DE3358E1FE}" type="slidenum">
              <a:rPr lang="en-US" smtClean="0"/>
              <a:t>31</a:t>
            </a:fld>
            <a:endParaRPr lang="en-US"/>
          </a:p>
        </p:txBody>
      </p:sp>
    </p:spTree>
    <p:extLst>
      <p:ext uri="{BB962C8B-B14F-4D97-AF65-F5344CB8AC3E}">
        <p14:creationId xmlns:p14="http://schemas.microsoft.com/office/powerpoint/2010/main" val="111975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itchFamily="18" charset="0"/>
                <a:cs typeface="Times New Roman" pitchFamily="18" charset="0"/>
              </a:rPr>
              <a:t>Instructor Notes</a:t>
            </a:r>
          </a:p>
          <a:p>
            <a:r>
              <a:rPr lang="en-US" dirty="0">
                <a:latin typeface="Times New Roman" pitchFamily="18" charset="0"/>
                <a:cs typeface="Times New Roman" pitchFamily="18" charset="0"/>
              </a:rPr>
              <a:t>Only a small percentage of actual foodborne illness cases ever get reported.  In a 2011 study conducted by the Centers for Disease Control and Prevention, it was estimated that nearly 1 in 6 Americans (or 48 million people) get sick every year because of diseases transmitted through food.  These illnesses result in over 128 thousand hospitalizations and 3,000 deaths.  </a:t>
            </a:r>
          </a:p>
          <a:p>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Even in the military, documenting the occurrence of foodborne illnesses is a challenge. Only about ten percent of all foodborne illnesses are reported or properly diagnosed; many cases of foodborne illness are dismissed by medical practitioners as the 24-hour flu. Foodborne illness can have disastrous results.  Some can lead to death, while most will incapacitate a person, or unit for several days.  </a:t>
            </a:r>
          </a:p>
          <a:p>
            <a:pPr defTabSz="949478">
              <a:defRPr/>
            </a:pPr>
            <a:endParaRPr lang="en-US" dirty="0">
              <a:latin typeface="Times New Roman" pitchFamily="18" charset="0"/>
              <a:cs typeface="Times New Roman" pitchFamily="18" charset="0"/>
            </a:endParaRPr>
          </a:p>
          <a:p>
            <a:pPr defTabSz="949478">
              <a:defRPr/>
            </a:pPr>
            <a:r>
              <a:rPr lang="en-US" dirty="0">
                <a:latin typeface="Times New Roman" pitchFamily="18" charset="0"/>
                <a:cs typeface="Times New Roman" pitchFamily="18" charset="0"/>
              </a:rPr>
              <a:t>Foodborne illnesses are preventable.  Behind every foodborne illness are several factors that contributed to, or cause the illness. This training is designed to alert you to the leading causes of foodborne illness and the control measures that you can take to reduce the risk of occurrence. </a:t>
            </a:r>
          </a:p>
        </p:txBody>
      </p:sp>
      <p:sp>
        <p:nvSpPr>
          <p:cNvPr id="4" name="Slide Number Placeholder 3"/>
          <p:cNvSpPr>
            <a:spLocks noGrp="1"/>
          </p:cNvSpPr>
          <p:nvPr>
            <p:ph type="sldNum" sz="quarter" idx="10"/>
          </p:nvPr>
        </p:nvSpPr>
        <p:spPr/>
        <p:txBody>
          <a:bodyPr/>
          <a:lstStyle/>
          <a:p>
            <a:fld id="{76427349-C6C3-4369-A1D3-C1DE3358E1FE}" type="slidenum">
              <a:rPr lang="en-US" smtClean="0"/>
              <a:t>4</a:t>
            </a:fld>
            <a:endParaRPr lang="en-US"/>
          </a:p>
        </p:txBody>
      </p:sp>
    </p:spTree>
    <p:extLst>
      <p:ext uri="{BB962C8B-B14F-4D97-AF65-F5344CB8AC3E}">
        <p14:creationId xmlns:p14="http://schemas.microsoft.com/office/powerpoint/2010/main" val="3955477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Because </a:t>
            </a:r>
            <a:r>
              <a:rPr lang="en-US" dirty="0" err="1"/>
              <a:t>handwashing</a:t>
            </a:r>
            <a:r>
              <a:rPr lang="en-US" dirty="0"/>
              <a:t> is the most important part of personal hygiene, it is important to ensure that it is being done correctly.  You may be thinking that the procedures for properly washing your hands is pretty obvious, but believe it or not, many food handlers do not wash their hands the correct way or as often as they should. </a:t>
            </a:r>
          </a:p>
          <a:p>
            <a:r>
              <a:rPr lang="en-US" dirty="0"/>
              <a:t>Handwashing is a 20-second process. </a:t>
            </a:r>
          </a:p>
          <a:p>
            <a:pPr marL="174708" indent="-174708">
              <a:buFont typeface="Arial" panose="020B0604020202020204" pitchFamily="34" charset="0"/>
              <a:buChar char="•"/>
            </a:pPr>
            <a:r>
              <a:rPr lang="en-US" dirty="0"/>
              <a:t>Wet hands using running water that is as hot as you can comfortably stand. It should be at least 100°F (38°C).</a:t>
            </a:r>
          </a:p>
          <a:p>
            <a:pPr marL="174708" indent="-174708">
              <a:buFont typeface="Arial" panose="020B0604020202020204" pitchFamily="34" charset="0"/>
              <a:buChar char="•"/>
            </a:pPr>
            <a:r>
              <a:rPr lang="en-US" dirty="0"/>
              <a:t>Apply  enough soap to build up a good lather.</a:t>
            </a:r>
          </a:p>
          <a:p>
            <a:pPr marL="174708" indent="-174708">
              <a:buFont typeface="Arial" panose="020B0604020202020204" pitchFamily="34" charset="0"/>
              <a:buChar char="•"/>
            </a:pPr>
            <a:r>
              <a:rPr lang="en-US" dirty="0"/>
              <a:t>Scrub your hands together for 15 to 20 seconds. Be sure to clean under fingernails and between the fingers, and include the forearms about 3 to 4 inches above the wrist.</a:t>
            </a:r>
          </a:p>
          <a:p>
            <a:pPr marL="174708" indent="-174708">
              <a:buFont typeface="Arial" panose="020B0604020202020204" pitchFamily="34" charset="0"/>
              <a:buChar char="•"/>
            </a:pPr>
            <a:r>
              <a:rPr lang="en-US" dirty="0"/>
              <a:t>Rinse thoroughly under running warm water. </a:t>
            </a:r>
          </a:p>
          <a:p>
            <a:pPr marL="174708" indent="-174708">
              <a:buFont typeface="Arial" panose="020B0604020202020204" pitchFamily="34" charset="0"/>
              <a:buChar char="•"/>
            </a:pPr>
            <a:r>
              <a:rPr lang="en-US" dirty="0"/>
              <a:t>Finally, completely dry the hands and forearm using a single-use paper towel or hand dryer. </a:t>
            </a:r>
          </a:p>
          <a:p>
            <a:r>
              <a:rPr lang="en-US" dirty="0"/>
              <a:t>Consider using the paper towel to turn off the faucet and to open the restroom door. </a:t>
            </a:r>
          </a:p>
          <a:p>
            <a:r>
              <a:rPr lang="en-US" dirty="0"/>
              <a:t>Some facilities may have employee hand wash sinks that are equipped with an air-knife system that delivers high-velocity, pressurized air at ambient temperature. If this type of device is used, employees must ensure hands are thoroughly dried before leaving the hand wash station. Wiping residual moisture onto your work clothes or apron is strictly prohibited.</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33</a:t>
            </a:fld>
            <a:endParaRPr lang="en-US"/>
          </a:p>
        </p:txBody>
      </p:sp>
    </p:spTree>
    <p:extLst>
      <p:ext uri="{BB962C8B-B14F-4D97-AF65-F5344CB8AC3E}">
        <p14:creationId xmlns:p14="http://schemas.microsoft.com/office/powerpoint/2010/main" val="3163332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defRPr/>
            </a:pPr>
            <a:r>
              <a:rPr lang="en-US" b="1" dirty="0">
                <a:latin typeface="Times New Roman" charset="0"/>
                <a:cs typeface="Times New Roman" charset="0"/>
              </a:rPr>
              <a:t>Instructor Notes</a:t>
            </a:r>
          </a:p>
          <a:p>
            <a:pPr marL="116466" indent="-116466">
              <a:defRPr/>
            </a:pPr>
            <a:r>
              <a:rPr lang="en-US" b="0" dirty="0">
                <a:latin typeface="Times New Roman" charset="0"/>
                <a:cs typeface="Times New Roman" charset="0"/>
              </a:rPr>
              <a:t>Food can become contaminated when it has been handled with bare hands. This is especially true when hands have not been washed correctly or have infected cuts or wounds. </a:t>
            </a:r>
          </a:p>
          <a:p>
            <a:pPr marL="116466" indent="-116466">
              <a:defRPr/>
            </a:pPr>
            <a:endParaRPr lang="en-US" b="0" dirty="0">
              <a:latin typeface="Times New Roman" charset="0"/>
              <a:cs typeface="Times New Roman" charset="0"/>
            </a:endParaRPr>
          </a:p>
          <a:p>
            <a:pPr marL="116466" indent="-116466">
              <a:defRPr/>
            </a:pPr>
            <a:r>
              <a:rPr lang="en-US" b="0" dirty="0">
                <a:latin typeface="Times New Roman" charset="0"/>
                <a:cs typeface="Times New Roman" charset="0"/>
              </a:rPr>
              <a:t>TB</a:t>
            </a:r>
            <a:r>
              <a:rPr lang="en-US" b="0" baseline="0" dirty="0">
                <a:latin typeface="Times New Roman" charset="0"/>
                <a:cs typeface="Times New Roman" charset="0"/>
              </a:rPr>
              <a:t> MED 530 specifies that wearing disposable gloves is not required when handling ready-to-cook foods . A ready-to-cook food is a raw food that is being processed and will be cooked prior to being served to customers.</a:t>
            </a:r>
          </a:p>
          <a:p>
            <a:pPr marL="116466" indent="-116466">
              <a:defRPr/>
            </a:pPr>
            <a:endParaRPr lang="en-US" b="0" baseline="0" dirty="0">
              <a:latin typeface="Times New Roman" charset="0"/>
              <a:cs typeface="Times New Roman" charset="0"/>
            </a:endParaRPr>
          </a:p>
          <a:p>
            <a:pPr marL="116466" indent="-116466">
              <a:defRPr/>
            </a:pPr>
            <a:r>
              <a:rPr lang="en-US" b="0" baseline="0" dirty="0">
                <a:latin typeface="Times New Roman" charset="0"/>
                <a:cs typeface="Times New Roman" charset="0"/>
              </a:rPr>
              <a:t>The TB MED does, however, prohibit bare-hand contact with </a:t>
            </a:r>
            <a:r>
              <a:rPr lang="en-US" b="0" u="sng" baseline="0" dirty="0">
                <a:latin typeface="Times New Roman" charset="0"/>
                <a:cs typeface="Times New Roman" charset="0"/>
              </a:rPr>
              <a:t>ready-to-eat foods</a:t>
            </a:r>
            <a:r>
              <a:rPr lang="en-US" b="0" baseline="0" dirty="0">
                <a:latin typeface="Times New Roman" charset="0"/>
                <a:cs typeface="Times New Roman" charset="0"/>
              </a:rPr>
              <a:t>.  Using disposable gloves when handling RTE foods is one of many options.  If a utensil or food-grade tissue paper is suitable to prevent bare-hand contact with the food, then disposable gloves are not required.</a:t>
            </a:r>
          </a:p>
          <a:p>
            <a:pPr marL="116466" indent="-116466">
              <a:defRPr/>
            </a:pPr>
            <a:endParaRPr lang="en-US" b="0" dirty="0">
              <a:latin typeface="Times New Roman" charset="0"/>
              <a:cs typeface="Times New Roman" charset="0"/>
            </a:endParaRPr>
          </a:p>
          <a:p>
            <a:pPr marL="116466" indent="-116466">
              <a:defRPr/>
            </a:pPr>
            <a:r>
              <a:rPr lang="en-US" b="0" dirty="0">
                <a:latin typeface="Times New Roman" charset="0"/>
                <a:cs typeface="Times New Roman" charset="0"/>
              </a:rPr>
              <a:t>When disposable gloves are being used, there are a few rules that must be followed:</a:t>
            </a:r>
          </a:p>
          <a:p>
            <a:pPr marL="640594" lvl="1" indent="-174708">
              <a:buFont typeface="Arial" panose="020B0604020202020204" pitchFamily="34" charset="0"/>
              <a:buChar char="•"/>
              <a:defRPr/>
            </a:pPr>
            <a:r>
              <a:rPr lang="en-US" b="0" dirty="0">
                <a:latin typeface="Times New Roman" charset="0"/>
                <a:cs typeface="Times New Roman" charset="0"/>
              </a:rPr>
              <a:t>Never use disposable gloves in place of proper</a:t>
            </a:r>
            <a:r>
              <a:rPr lang="en-US" b="0" baseline="0" dirty="0">
                <a:latin typeface="Times New Roman" charset="0"/>
                <a:cs typeface="Times New Roman" charset="0"/>
              </a:rPr>
              <a:t> </a:t>
            </a:r>
            <a:r>
              <a:rPr lang="en-US" b="0" baseline="0" dirty="0" err="1">
                <a:latin typeface="Times New Roman" charset="0"/>
                <a:cs typeface="Times New Roman" charset="0"/>
              </a:rPr>
              <a:t>handwashing</a:t>
            </a:r>
            <a:r>
              <a:rPr lang="en-US" b="0" baseline="0" dirty="0">
                <a:latin typeface="Times New Roman" charset="0"/>
                <a:cs typeface="Times New Roman" charset="0"/>
              </a:rPr>
              <a:t>;</a:t>
            </a:r>
          </a:p>
          <a:p>
            <a:pPr marL="640594" lvl="1" indent="-174708">
              <a:buFont typeface="Arial" panose="020B0604020202020204" pitchFamily="34" charset="0"/>
              <a:buChar char="•"/>
              <a:defRPr/>
            </a:pPr>
            <a:r>
              <a:rPr lang="en-US" b="0" baseline="0" dirty="0">
                <a:latin typeface="Times New Roman" charset="0"/>
                <a:cs typeface="Times New Roman" charset="0"/>
              </a:rPr>
              <a:t>Never wash and reuse disposable gloves – they are for single-use only.</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34</a:t>
            </a:fld>
            <a:endParaRPr lang="en-US"/>
          </a:p>
        </p:txBody>
      </p:sp>
    </p:spTree>
    <p:extLst>
      <p:ext uri="{BB962C8B-B14F-4D97-AF65-F5344CB8AC3E}">
        <p14:creationId xmlns:p14="http://schemas.microsoft.com/office/powerpoint/2010/main" val="203012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defRPr/>
            </a:pPr>
            <a:r>
              <a:rPr lang="en-US" b="1" dirty="0">
                <a:latin typeface="Times New Roman" charset="0"/>
              </a:rPr>
              <a:t>Instructor Notes</a:t>
            </a:r>
          </a:p>
          <a:p>
            <a:pPr>
              <a:defRPr/>
            </a:pPr>
            <a:r>
              <a:rPr lang="en-US" i="1" dirty="0">
                <a:solidFill>
                  <a:srgbClr val="FF0000"/>
                </a:solidFill>
                <a:latin typeface="Times New Roman" charset="0"/>
              </a:rPr>
              <a:t>(Click the mouse to display the first </a:t>
            </a:r>
            <a:r>
              <a:rPr lang="en-US" i="1" baseline="0" dirty="0">
                <a:solidFill>
                  <a:srgbClr val="FF0000"/>
                </a:solidFill>
                <a:latin typeface="Times New Roman" charset="0"/>
              </a:rPr>
              <a:t>discussion point)</a:t>
            </a:r>
          </a:p>
          <a:p>
            <a:pPr>
              <a:defRPr/>
            </a:pPr>
            <a:endParaRPr lang="en-US" i="1" dirty="0">
              <a:solidFill>
                <a:srgbClr val="FF0000"/>
              </a:solidFill>
              <a:latin typeface="Times New Roman" charset="0"/>
            </a:endParaRPr>
          </a:p>
          <a:p>
            <a:pPr>
              <a:defRPr/>
            </a:pPr>
            <a:r>
              <a:rPr lang="en-US" dirty="0">
                <a:latin typeface="Times New Roman" charset="0"/>
              </a:rPr>
              <a:t>When disposable gloves are used, care</a:t>
            </a:r>
            <a:r>
              <a:rPr lang="en-US" baseline="0" dirty="0">
                <a:latin typeface="Times New Roman" charset="0"/>
              </a:rPr>
              <a:t> must be taken to a</a:t>
            </a:r>
            <a:r>
              <a:rPr lang="en-US" dirty="0">
                <a:latin typeface="Times New Roman" charset="0"/>
              </a:rPr>
              <a:t>void contaminating the gloves when putting them on.</a:t>
            </a:r>
          </a:p>
          <a:p>
            <a:pPr marL="582352" lvl="1" indent="-116466">
              <a:buFontTx/>
              <a:buChar char="•"/>
              <a:defRPr/>
            </a:pPr>
            <a:r>
              <a:rPr lang="en-US" dirty="0">
                <a:latin typeface="Times New Roman" charset="0"/>
              </a:rPr>
              <a:t>Hands must be washed before putting on gloves and when changing to a new pair.</a:t>
            </a:r>
          </a:p>
          <a:p>
            <a:pPr marL="582352" lvl="1" indent="-116466">
              <a:buFontTx/>
              <a:buChar char="•"/>
              <a:defRPr/>
            </a:pPr>
            <a:r>
              <a:rPr lang="en-US" dirty="0">
                <a:latin typeface="Times New Roman" charset="0"/>
              </a:rPr>
              <a:t>Gloves that are too big will not stay on. Those that are too small will tear or rip easily.</a:t>
            </a:r>
          </a:p>
          <a:p>
            <a:pPr marL="582352" lvl="1" indent="-116466">
              <a:buFontTx/>
              <a:buChar char="•"/>
              <a:defRPr/>
            </a:pPr>
            <a:r>
              <a:rPr lang="en-US" dirty="0">
                <a:latin typeface="Times New Roman" charset="0"/>
              </a:rPr>
              <a:t>Some food handlers and customers may be sensitive to latex. Consider providing gloves made from other materials.</a:t>
            </a:r>
          </a:p>
          <a:p>
            <a:pPr>
              <a:defRPr/>
            </a:pPr>
            <a:endParaRPr lang="en-US" dirty="0">
              <a:latin typeface="Times New Roman" charset="0"/>
            </a:endParaRPr>
          </a:p>
          <a:p>
            <a:pPr defTabSz="931774" eaLnBrk="0" fontAlgn="base" hangingPunct="0">
              <a:spcAft>
                <a:spcPct val="0"/>
              </a:spcAft>
              <a:defRPr/>
            </a:pPr>
            <a:r>
              <a:rPr lang="en-US" i="1" dirty="0">
                <a:solidFill>
                  <a:srgbClr val="FF0000"/>
                </a:solidFill>
                <a:latin typeface="Times New Roman" charset="0"/>
              </a:rPr>
              <a:t>(Click the mouse to display the second discussion point)</a:t>
            </a:r>
            <a:endParaRPr lang="en-US" dirty="0">
              <a:latin typeface="Times New Roman" charset="0"/>
            </a:endParaRPr>
          </a:p>
          <a:p>
            <a:pPr>
              <a:defRPr/>
            </a:pPr>
            <a:r>
              <a:rPr lang="en-US" dirty="0">
                <a:latin typeface="Times New Roman" charset="0"/>
              </a:rPr>
              <a:t>Be sure to change your gloves—</a:t>
            </a:r>
          </a:p>
          <a:p>
            <a:pPr marL="640594" lvl="1" indent="-174708">
              <a:buFont typeface="Arial" panose="020B0604020202020204" pitchFamily="34" charset="0"/>
              <a:buChar char="•"/>
              <a:defRPr/>
            </a:pPr>
            <a:r>
              <a:rPr lang="en-US" dirty="0">
                <a:latin typeface="Times New Roman" charset="0"/>
              </a:rPr>
              <a:t>When they become damaged or soiled by contact with something other than the food task at hand;</a:t>
            </a:r>
          </a:p>
          <a:p>
            <a:pPr marL="640594" lvl="1" indent="-174708">
              <a:buFont typeface="Arial" panose="020B0604020202020204" pitchFamily="34" charset="0"/>
              <a:buChar char="•"/>
              <a:defRPr/>
            </a:pPr>
            <a:r>
              <a:rPr lang="en-US" dirty="0">
                <a:latin typeface="Times New Roman" charset="0"/>
              </a:rPr>
              <a:t>When changing tasks or there is an interruption in the task; and </a:t>
            </a:r>
          </a:p>
          <a:p>
            <a:pPr marL="640594" lvl="1" indent="-174708">
              <a:buFont typeface="Arial" panose="020B0604020202020204" pitchFamily="34" charset="0"/>
              <a:buChar char="•"/>
              <a:defRPr/>
            </a:pPr>
            <a:r>
              <a:rPr lang="en-US" dirty="0">
                <a:latin typeface="Times New Roman" charset="0"/>
              </a:rPr>
              <a:t>When gloves were used to</a:t>
            </a:r>
            <a:r>
              <a:rPr lang="en-US" baseline="0" dirty="0">
                <a:latin typeface="Times New Roman" charset="0"/>
              </a:rPr>
              <a:t> handle different raw protein foods and before handling foods that are in a ready-to-eat form.</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35</a:t>
            </a:fld>
            <a:endParaRPr lang="en-US"/>
          </a:p>
        </p:txBody>
      </p:sp>
    </p:spTree>
    <p:extLst>
      <p:ext uri="{BB962C8B-B14F-4D97-AF65-F5344CB8AC3E}">
        <p14:creationId xmlns:p14="http://schemas.microsoft.com/office/powerpoint/2010/main" val="1586343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5253" y="4415790"/>
            <a:ext cx="6075680" cy="4570730"/>
          </a:xfrm>
        </p:spPr>
        <p:txBody>
          <a:bodyPr/>
          <a:lstStyle/>
          <a:p>
            <a:r>
              <a:rPr lang="en-US" b="1" dirty="0"/>
              <a:t>Instructor</a:t>
            </a:r>
            <a:r>
              <a:rPr lang="en-US" b="1" baseline="0" dirty="0"/>
              <a:t> Notes</a:t>
            </a:r>
          </a:p>
          <a:p>
            <a:r>
              <a:rPr lang="en-US" b="0" baseline="0" dirty="0"/>
              <a:t>All food employees must come to work with clean clothes every day. </a:t>
            </a:r>
          </a:p>
          <a:p>
            <a:pPr marL="640594" lvl="1" indent="-174708">
              <a:buFont typeface="Arial" panose="020B0604020202020204" pitchFamily="34" charset="0"/>
              <a:buChar char="•"/>
            </a:pPr>
            <a:r>
              <a:rPr lang="en-US" b="0" baseline="0" dirty="0"/>
              <a:t>Outer clothing for workers must be free of soil residues, pet hair, food residues, and chemical residues (such as gas or oil from your vehicle, or cleaning compounds).</a:t>
            </a:r>
          </a:p>
          <a:p>
            <a:r>
              <a:rPr lang="en-US" b="0" baseline="0" dirty="0"/>
              <a:t> </a:t>
            </a:r>
            <a:r>
              <a:rPr lang="en-US" dirty="0"/>
              <a:t>If possible, food handlers should change into work clothes at work. Dirty clothing stored in the operation must be kept away from food, food prep areas, food storage</a:t>
            </a:r>
            <a:r>
              <a:rPr lang="en-US" baseline="0" dirty="0"/>
              <a:t> areas, and clean equipment and utensil storage areas</a:t>
            </a:r>
            <a:r>
              <a:rPr lang="en-US" dirty="0"/>
              <a:t>.  Facilities generally have a designated break room</a:t>
            </a:r>
            <a:r>
              <a:rPr lang="en-US" baseline="0" dirty="0"/>
              <a:t> or employee changing area. </a:t>
            </a:r>
            <a:r>
              <a:rPr lang="en-US" dirty="0"/>
              <a:t> You can do this by placing them in nonabsorbent containers or washable laundry bags. </a:t>
            </a:r>
          </a:p>
          <a:p>
            <a:endParaRPr lang="en-US" dirty="0"/>
          </a:p>
          <a:p>
            <a:r>
              <a:rPr lang="en-US" dirty="0"/>
              <a:t>Food handlers may not wear jewelry on their hands or wrist when conducting any food handling task</a:t>
            </a:r>
            <a:r>
              <a:rPr lang="en-US" baseline="0" dirty="0"/>
              <a:t>, such as food prep, cooking and serving</a:t>
            </a:r>
            <a:r>
              <a:rPr lang="en-US" dirty="0"/>
              <a:t>. Watches,</a:t>
            </a:r>
            <a:r>
              <a:rPr lang="en-US" baseline="0" dirty="0"/>
              <a:t> bracelets, and rings must be removed.  </a:t>
            </a:r>
            <a:r>
              <a:rPr lang="en-US" dirty="0"/>
              <a:t>The only acceptable jewelry that is exempt for this prohibition are--</a:t>
            </a:r>
          </a:p>
          <a:p>
            <a:pPr marL="640594" lvl="1" indent="-174708">
              <a:buFont typeface="Arial" panose="020B0604020202020204" pitchFamily="34" charset="0"/>
              <a:buChar char="•"/>
            </a:pPr>
            <a:r>
              <a:rPr lang="en-US" dirty="0"/>
              <a:t>A single,</a:t>
            </a:r>
            <a:r>
              <a:rPr lang="en-US" baseline="0" dirty="0"/>
              <a:t> </a:t>
            </a:r>
            <a:r>
              <a:rPr lang="en-US" dirty="0"/>
              <a:t>plain and smooth ring or wedding band. Any ring that contains engravings, decorative etching, or stones may not be worn.</a:t>
            </a:r>
          </a:p>
          <a:p>
            <a:pPr marL="640594" lvl="1" indent="-174708">
              <a:buFont typeface="Arial" panose="020B0604020202020204" pitchFamily="34" charset="0"/>
              <a:buChar char="•"/>
            </a:pPr>
            <a:r>
              <a:rPr lang="en-US" dirty="0"/>
              <a:t>A medical alert bracelet.</a:t>
            </a:r>
          </a:p>
          <a:p>
            <a:r>
              <a:rPr lang="en-US" dirty="0"/>
              <a:t>There is no prohibition</a:t>
            </a:r>
            <a:r>
              <a:rPr lang="en-US" baseline="0" dirty="0"/>
              <a:t> within the Army’s food safety standard that prohibits wearing earrings, facial or other body piercings, and necklaces. A restriction, however, may be applied through a formal policy published by the installation medical authority if food safety hazards arise as a result of this type of jewelry. Additionally, the food establishment manager or the organization who is sponsoring the food establishment (such as AAFES, NEX, or MWR) may further impose a jewelry restriction. Employees should consult with their supervisor for disclosure of local uniform guidelines.</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36</a:t>
            </a:fld>
            <a:endParaRPr lang="en-US"/>
          </a:p>
        </p:txBody>
      </p:sp>
    </p:spTree>
    <p:extLst>
      <p:ext uri="{BB962C8B-B14F-4D97-AF65-F5344CB8AC3E}">
        <p14:creationId xmlns:p14="http://schemas.microsoft.com/office/powerpoint/2010/main" val="228467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465138"/>
            <a:ext cx="4337050" cy="3252787"/>
          </a:xfrm>
        </p:spPr>
      </p:sp>
      <p:sp>
        <p:nvSpPr>
          <p:cNvPr id="3" name="Notes Placeholder 2"/>
          <p:cNvSpPr>
            <a:spLocks noGrp="1"/>
          </p:cNvSpPr>
          <p:nvPr>
            <p:ph type="body" idx="1"/>
          </p:nvPr>
        </p:nvSpPr>
        <p:spPr>
          <a:xfrm>
            <a:off x="311573" y="3873500"/>
            <a:ext cx="6465147" cy="5035550"/>
          </a:xfrm>
        </p:spPr>
        <p:txBody>
          <a:bodyPr/>
          <a:lstStyle/>
          <a:p>
            <a:r>
              <a:rPr lang="en-US" sz="1100" b="1" dirty="0"/>
              <a:t>Instructor Notes</a:t>
            </a:r>
          </a:p>
          <a:p>
            <a:r>
              <a:rPr lang="en-US" sz="1100" dirty="0"/>
              <a:t>All food employees are required to wear an effective hair restraint which may consist of a hair net or hat.  Employees generally exempt from this requirement include—</a:t>
            </a:r>
          </a:p>
          <a:p>
            <a:pPr marL="401180" lvl="1" indent="-174708">
              <a:buFont typeface="Arial" panose="020B0604020202020204" pitchFamily="34" charset="0"/>
              <a:buChar char="•"/>
            </a:pPr>
            <a:r>
              <a:rPr lang="en-US" sz="1100" dirty="0"/>
              <a:t>Counter staff who only serve beverages and foods that are protected by a wrapper or other type of packaging.</a:t>
            </a:r>
          </a:p>
          <a:p>
            <a:pPr marL="401180" lvl="1" indent="-174708">
              <a:buFont typeface="Arial" panose="020B0604020202020204" pitchFamily="34" charset="0"/>
              <a:buChar char="•"/>
            </a:pPr>
            <a:r>
              <a:rPr lang="en-US" sz="1100" dirty="0"/>
              <a:t>Hostesses and wait staff may also be exempt if it is determined that they present a minimal risk of contaminating exposed food or clean food equipment and utensils. Typically, if these personnel have long hair and carry large trays of food or multiple plates of exposed food at one time, a hair restraint will be required.</a:t>
            </a:r>
          </a:p>
          <a:p>
            <a:endParaRPr lang="en-US" sz="1100" dirty="0"/>
          </a:p>
          <a:p>
            <a:r>
              <a:rPr lang="en-US" sz="1100" dirty="0"/>
              <a:t>Food handlers with facial hair longer than 1/4 –inch must wear a beard restraint. </a:t>
            </a:r>
          </a:p>
          <a:p>
            <a:endParaRPr lang="en-US" sz="1100" dirty="0"/>
          </a:p>
          <a:p>
            <a:r>
              <a:rPr lang="en-US" sz="1100" dirty="0"/>
              <a:t>Long-haired individuals must ensure they wear their hat or hairnet in a way that effectively prevents loose hair from falling into food or onto surfaces. For example, wearing a hat tilted back on the crown of the head will not effectively restrain your bangs.  Additionally, wearing a visor-style hat is usually ineffective because individuals tend to let their bangs hang freely above the visor or the visor is canted back on the crown of the head, allowing the bangs to hang freely under the visor.</a:t>
            </a:r>
          </a:p>
          <a:p>
            <a:pPr marL="401180" lvl="1" indent="-174708" defTabSz="931774" eaLnBrk="0" fontAlgn="base" hangingPunct="0">
              <a:spcAft>
                <a:spcPct val="0"/>
              </a:spcAft>
              <a:buFont typeface="Arial" panose="020B0604020202020204" pitchFamily="34" charset="0"/>
              <a:buChar char="•"/>
              <a:defRPr/>
            </a:pPr>
            <a:r>
              <a:rPr lang="en-US" sz="1100" dirty="0"/>
              <a:t>If wearing a hat alone proves ineffective for retraining hair, additional controls such as hair ties used in conjunction with the had must be considered. Employees are cautioned not to wear hair accessories, such as bobby pins and barrettes, that could become physical contaminants. Hair restraints should be limited to items that keep hands out of hair and hair out of food. </a:t>
            </a:r>
          </a:p>
          <a:p>
            <a:endParaRPr lang="en-US" sz="1100" dirty="0"/>
          </a:p>
          <a:p>
            <a:r>
              <a:rPr lang="en-US" sz="1100" dirty="0"/>
              <a:t>Food employees who have clean shaven heads or extremely short hair must also wear an effective head covering to prevent perspiration from dripping onto work surfaces or food.  The lack of absorbent material such as hair will cause perspiration to accumulate and drip freely from the head. Wearing a cloth or paper head covering is required and must be changed each day or more frequently if necessary.</a:t>
            </a:r>
          </a:p>
          <a:p>
            <a:endParaRPr lang="en-US" sz="1100" dirty="0"/>
          </a:p>
          <a:p>
            <a:r>
              <a:rPr lang="en-US" sz="1100" dirty="0"/>
              <a:t>False eyelashes can also become physical contaminants if they accidentally fall off.  Although there is not current regulatory restriction for wearing false eyelashes it is recommended that they not be worn. </a:t>
            </a:r>
          </a:p>
        </p:txBody>
      </p:sp>
      <p:sp>
        <p:nvSpPr>
          <p:cNvPr id="4" name="Slide Number Placeholder 3"/>
          <p:cNvSpPr>
            <a:spLocks noGrp="1"/>
          </p:cNvSpPr>
          <p:nvPr>
            <p:ph type="sldNum" sz="quarter" idx="10"/>
          </p:nvPr>
        </p:nvSpPr>
        <p:spPr/>
        <p:txBody>
          <a:bodyPr/>
          <a:lstStyle/>
          <a:p>
            <a:fld id="{76427349-C6C3-4369-A1D3-C1DE3358E1FE}" type="slidenum">
              <a:rPr lang="en-US" smtClean="0"/>
              <a:t>37</a:t>
            </a:fld>
            <a:endParaRPr lang="en-US"/>
          </a:p>
        </p:txBody>
      </p:sp>
    </p:spTree>
    <p:extLst>
      <p:ext uri="{BB962C8B-B14F-4D97-AF65-F5344CB8AC3E}">
        <p14:creationId xmlns:p14="http://schemas.microsoft.com/office/powerpoint/2010/main" val="155985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endParaRPr lang="en-US" dirty="0"/>
          </a:p>
          <a:p>
            <a:r>
              <a:rPr lang="en-US" dirty="0"/>
              <a:t>Long fingernails may be hard to keep clean and can rip gloves.  Additionally,</a:t>
            </a:r>
            <a:r>
              <a:rPr lang="en-US" baseline="0" dirty="0"/>
              <a:t> t</a:t>
            </a:r>
            <a:r>
              <a:rPr lang="en-US" dirty="0"/>
              <a:t>hey can also chip or break off</a:t>
            </a:r>
            <a:r>
              <a:rPr lang="en-US" baseline="0" dirty="0"/>
              <a:t> and </a:t>
            </a:r>
            <a:r>
              <a:rPr lang="en-US" dirty="0"/>
              <a:t>become a physical contaminant to food.</a:t>
            </a:r>
          </a:p>
          <a:p>
            <a:pPr marL="640594" lvl="1" indent="-174708">
              <a:buFont typeface="Arial" panose="020B0604020202020204" pitchFamily="34" charset="0"/>
              <a:buChar char="•"/>
            </a:pPr>
            <a:r>
              <a:rPr lang="en-US" dirty="0"/>
              <a:t>Fingernails should be kept trimmed and filed. This will allow nails to be cleaned easily. Ragged nails can be hard to keep clean and the</a:t>
            </a:r>
            <a:r>
              <a:rPr lang="en-US" baseline="0" dirty="0"/>
              <a:t> small crevices associated with ragged or torn nails may hold pathogens that are not easily removed during </a:t>
            </a:r>
            <a:r>
              <a:rPr lang="en-US" baseline="0" dirty="0" err="1"/>
              <a:t>handwashing</a:t>
            </a:r>
            <a:r>
              <a:rPr lang="en-US" baseline="0" dirty="0"/>
              <a:t>.</a:t>
            </a:r>
            <a:endParaRPr lang="en-US" dirty="0"/>
          </a:p>
          <a:p>
            <a:pPr marL="640594" lvl="1" indent="-174708">
              <a:buFont typeface="Arial" panose="020B0604020202020204" pitchFamily="34" charset="0"/>
              <a:buChar char="•"/>
            </a:pPr>
            <a:r>
              <a:rPr lang="en-US" dirty="0"/>
              <a:t>Do not wear false fingernails. They can be hard to keep clean and also present a physical food safety hazard</a:t>
            </a:r>
            <a:r>
              <a:rPr lang="en-US" baseline="0" dirty="0"/>
              <a:t> if they break off</a:t>
            </a:r>
            <a:r>
              <a:rPr lang="en-US" dirty="0"/>
              <a:t>.</a:t>
            </a:r>
          </a:p>
          <a:p>
            <a:pPr marL="640594" lvl="1" indent="-174708">
              <a:buFont typeface="Arial" panose="020B0604020202020204" pitchFamily="34" charset="0"/>
              <a:buChar char="•"/>
            </a:pPr>
            <a:r>
              <a:rPr lang="en-US" dirty="0"/>
              <a:t>Do not wear nail polish. It can disguise dirt under nails and may flake off into food. </a:t>
            </a:r>
          </a:p>
          <a:p>
            <a:pPr marL="640594" lvl="1" indent="-174708">
              <a:buFont typeface="Arial" panose="020B0604020202020204" pitchFamily="34" charset="0"/>
              <a:buChar char="•"/>
            </a:pPr>
            <a:endParaRPr lang="en-US" dirty="0"/>
          </a:p>
          <a:p>
            <a:r>
              <a:rPr lang="en-US" dirty="0"/>
              <a:t>All of these requirements are stated in the Tri-Service Food Code</a:t>
            </a:r>
            <a:r>
              <a:rPr lang="en-US" baseline="0" dirty="0"/>
              <a:t> (TB MED 530) and apply to all food employees who perform food handling tasks.  The requirements may not be waived by the food operation manager and wearing disposable gloves over long nails or polished fingers is not an acceptable practice.</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38</a:t>
            </a:fld>
            <a:endParaRPr lang="en-US"/>
          </a:p>
        </p:txBody>
      </p:sp>
    </p:spTree>
    <p:extLst>
      <p:ext uri="{BB962C8B-B14F-4D97-AF65-F5344CB8AC3E}">
        <p14:creationId xmlns:p14="http://schemas.microsoft.com/office/powerpoint/2010/main" val="3707935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931774" eaLnBrk="0" fontAlgn="base" hangingPunct="0">
              <a:spcBef>
                <a:spcPct val="30000"/>
              </a:spcBef>
              <a:spcAft>
                <a:spcPct val="0"/>
              </a:spcAft>
              <a:defRPr/>
            </a:pPr>
            <a:r>
              <a:rPr lang="en-US" dirty="0"/>
              <a:t>Small droplets of saliva can contain thousands of pathogens.  In the process of eating, drinking, smoking, or chewing gum or tobacco, saliva can be transferred to hands or directly to food being handled.  </a:t>
            </a:r>
          </a:p>
          <a:p>
            <a:pPr defTabSz="931774" eaLnBrk="0" fontAlgn="base" hangingPunct="0">
              <a:spcBef>
                <a:spcPct val="30000"/>
              </a:spcBef>
              <a:spcAft>
                <a:spcPct val="0"/>
              </a:spcAft>
              <a:defRPr/>
            </a:pPr>
            <a:endParaRPr lang="en-US" dirty="0"/>
          </a:p>
          <a:p>
            <a:r>
              <a:rPr lang="en-US" dirty="0"/>
              <a:t>Food handlers must not</a:t>
            </a:r>
            <a:r>
              <a:rPr lang="en-US" baseline="0" dirty="0"/>
              <a:t> e</a:t>
            </a:r>
            <a:r>
              <a:rPr lang="en-US" dirty="0"/>
              <a:t>at, drink, smoke, or chew gum or tobacco when:</a:t>
            </a:r>
          </a:p>
          <a:p>
            <a:pPr marL="640594" lvl="1" indent="-174708">
              <a:buFont typeface="Arial" panose="020B0604020202020204" pitchFamily="34" charset="0"/>
              <a:buChar char="•"/>
            </a:pPr>
            <a:r>
              <a:rPr lang="en-US" dirty="0"/>
              <a:t>Preparing or serving food</a:t>
            </a:r>
          </a:p>
          <a:p>
            <a:pPr marL="640594" lvl="1" indent="-174708">
              <a:buFont typeface="Arial" panose="020B0604020202020204" pitchFamily="34" charset="0"/>
              <a:buChar char="•"/>
            </a:pPr>
            <a:r>
              <a:rPr lang="en-US" dirty="0"/>
              <a:t>Working in food prep areas</a:t>
            </a:r>
          </a:p>
          <a:p>
            <a:pPr marL="640594" lvl="1" indent="-174708">
              <a:buFont typeface="Arial" panose="020B0604020202020204" pitchFamily="34" charset="0"/>
              <a:buChar char="•"/>
            </a:pPr>
            <a:r>
              <a:rPr lang="en-US" dirty="0"/>
              <a:t>Working in areas used to clean utensils and equipment</a:t>
            </a:r>
          </a:p>
          <a:p>
            <a:pPr marL="640594" lvl="1" indent="-174708">
              <a:buFont typeface="Arial" panose="020B0604020202020204" pitchFamily="34" charset="0"/>
              <a:buChar char="•"/>
            </a:pPr>
            <a:endParaRPr lang="en-US" dirty="0"/>
          </a:p>
          <a:p>
            <a:r>
              <a:rPr lang="en-US" dirty="0"/>
              <a:t>Use a designated break area. Food storage areas are not appropriate for these activities.</a:t>
            </a:r>
          </a:p>
          <a:p>
            <a:endParaRPr lang="en-US" dirty="0"/>
          </a:p>
          <a:p>
            <a:r>
              <a:rPr lang="en-US" dirty="0"/>
              <a:t>The only exception to this policy is an employee may keep</a:t>
            </a:r>
            <a:r>
              <a:rPr lang="en-US" baseline="0" dirty="0"/>
              <a:t> water in a c</a:t>
            </a:r>
            <a:r>
              <a:rPr lang="en-US" dirty="0"/>
              <a:t>losed container equipped with a straw in the immediate work area as long as it is not placed where accidental spillage onto food may occur. </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39</a:t>
            </a:fld>
            <a:endParaRPr lang="en-US"/>
          </a:p>
        </p:txBody>
      </p:sp>
    </p:spTree>
    <p:extLst>
      <p:ext uri="{BB962C8B-B14F-4D97-AF65-F5344CB8AC3E}">
        <p14:creationId xmlns:p14="http://schemas.microsoft.com/office/powerpoint/2010/main" val="2374017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542925"/>
            <a:ext cx="4262438" cy="3195638"/>
          </a:xfrm>
        </p:spPr>
      </p:sp>
      <p:sp>
        <p:nvSpPr>
          <p:cNvPr id="3" name="Notes Placeholder 2"/>
          <p:cNvSpPr>
            <a:spLocks noGrp="1"/>
          </p:cNvSpPr>
          <p:nvPr>
            <p:ph type="body" idx="1"/>
          </p:nvPr>
        </p:nvSpPr>
        <p:spPr>
          <a:xfrm>
            <a:off x="233680" y="4028440"/>
            <a:ext cx="6465147" cy="5035550"/>
          </a:xfrm>
        </p:spPr>
        <p:txBody>
          <a:bodyPr/>
          <a:lstStyle/>
          <a:p>
            <a:pPr defTabSz="949478">
              <a:defRPr/>
            </a:pPr>
            <a:r>
              <a:rPr lang="en-US" sz="1100" b="1" dirty="0"/>
              <a:t>Instructor Notes</a:t>
            </a:r>
          </a:p>
          <a:p>
            <a:pPr defTabSz="949478">
              <a:defRPr/>
            </a:pPr>
            <a:r>
              <a:rPr lang="en-US" sz="1100" dirty="0"/>
              <a:t>Time and temperature controls represent the second Layer of Protection.</a:t>
            </a:r>
          </a:p>
          <a:p>
            <a:pPr marL="640594" lvl="1" indent="-174708" defTabSz="949478">
              <a:buFont typeface="Arial" panose="020B0604020202020204" pitchFamily="34" charset="0"/>
              <a:buChar char="•"/>
              <a:defRPr/>
            </a:pPr>
            <a:r>
              <a:rPr lang="en-US" sz="1100" dirty="0"/>
              <a:t>Because harmful microorganisms cannot be seen by the naked eye and because we know foods can become contaminated during processing on the farm or at the manufacturing plant, we must assume that biological hazards are already present in the food when it arrives at your facility.</a:t>
            </a:r>
          </a:p>
          <a:p>
            <a:pPr marL="640594" lvl="1" indent="-174708" defTabSz="949478">
              <a:buFont typeface="Arial" panose="020B0604020202020204" pitchFamily="34" charset="0"/>
              <a:buChar char="•"/>
              <a:defRPr/>
            </a:pPr>
            <a:r>
              <a:rPr lang="en-US" sz="1100" dirty="0"/>
              <a:t>Even canned goods and dried grains and pasta may contain spores from harmful bacteria found in the soil.  Remember, we said that dormant spores can “wake up” when environmental conditions are suitable to sustain bacterial growth.  That means opened cans of vegetables and cooked rice and pasta are all capable of supporting bacterial growth.</a:t>
            </a:r>
          </a:p>
          <a:p>
            <a:pPr defTabSz="949478">
              <a:defRPr/>
            </a:pPr>
            <a:endParaRPr lang="en-US" sz="1100" dirty="0"/>
          </a:p>
          <a:p>
            <a:pPr defTabSz="949478">
              <a:defRPr/>
            </a:pPr>
            <a:r>
              <a:rPr lang="en-US" sz="1100" dirty="0"/>
              <a:t>When potentially hazardous foods are placed outside of safe temperature controls, pathogenic microbes will take a little bit of time to adjust to the new, more moderate environment and then will begin to grow rapidly, doubling in numbers every 15 to 20 minutes. </a:t>
            </a:r>
          </a:p>
          <a:p>
            <a:pPr marL="640594" lvl="1" indent="-174708" defTabSz="949478">
              <a:buFont typeface="Arial" panose="020B0604020202020204" pitchFamily="34" charset="0"/>
              <a:buChar char="•"/>
              <a:defRPr/>
            </a:pPr>
            <a:r>
              <a:rPr lang="en-US" sz="1100" dirty="0"/>
              <a:t>Although some microbes can grow under refrigeration temperatures, most pathogenic organisms grow best at temperatures that are greater than 41</a:t>
            </a:r>
            <a:r>
              <a:rPr lang="en-US" sz="1100" baseline="30000" dirty="0"/>
              <a:t>o</a:t>
            </a:r>
            <a:r>
              <a:rPr lang="en-US" sz="1100" dirty="0"/>
              <a:t>F and lower than 135</a:t>
            </a:r>
            <a:r>
              <a:rPr lang="en-US" sz="1100" baseline="30000" dirty="0"/>
              <a:t>o</a:t>
            </a:r>
            <a:r>
              <a:rPr lang="en-US" sz="1100" dirty="0"/>
              <a:t>F.   </a:t>
            </a:r>
          </a:p>
          <a:p>
            <a:pPr marL="640594" lvl="1" indent="-174708" defTabSz="949478">
              <a:buFont typeface="Arial" panose="020B0604020202020204" pitchFamily="34" charset="0"/>
              <a:buChar char="•"/>
              <a:defRPr/>
            </a:pPr>
            <a:r>
              <a:rPr lang="en-US" sz="1100" dirty="0"/>
              <a:t>The growth rate of bacteria will increase significantly as temperatures begin to rise.  In a few short hours, foods can become inundated with bacteria.  For example,</a:t>
            </a:r>
          </a:p>
          <a:p>
            <a:pPr marL="1106481" lvl="2" indent="-174708" defTabSz="949478">
              <a:buFont typeface="Wingdings" panose="05000000000000000000" pitchFamily="2" charset="2"/>
              <a:buChar char="Ø"/>
              <a:defRPr/>
            </a:pPr>
            <a:r>
              <a:rPr lang="en-US" sz="1100" dirty="0"/>
              <a:t> At a temperature of 90</a:t>
            </a:r>
            <a:r>
              <a:rPr lang="en-US" sz="1100" baseline="30000" dirty="0"/>
              <a:t>o</a:t>
            </a:r>
            <a:r>
              <a:rPr lang="en-US" sz="1100" dirty="0"/>
              <a:t>F the number of bacteria on food will double every </a:t>
            </a:r>
            <a:r>
              <a:rPr lang="en-US" sz="1100" u="sng" dirty="0"/>
              <a:t>30 minutes</a:t>
            </a:r>
            <a:r>
              <a:rPr lang="en-US" sz="1100" dirty="0"/>
              <a:t>. </a:t>
            </a:r>
          </a:p>
          <a:p>
            <a:pPr marL="1106481" lvl="2" indent="-174708" defTabSz="949478">
              <a:buFont typeface="Wingdings" panose="05000000000000000000" pitchFamily="2" charset="2"/>
              <a:buChar char="Ø"/>
              <a:defRPr/>
            </a:pPr>
            <a:r>
              <a:rPr lang="en-US" sz="1100" dirty="0"/>
              <a:t> After only 4 hours the total number of bacteria can multiply to over 4 billion cells. </a:t>
            </a:r>
          </a:p>
          <a:p>
            <a:pPr marL="1115333" lvl="2" indent="-174708" defTabSz="949478">
              <a:buFont typeface="Wingdings" panose="05000000000000000000" pitchFamily="2" charset="2"/>
              <a:buChar char="Ø"/>
              <a:defRPr/>
            </a:pPr>
            <a:r>
              <a:rPr lang="en-US" sz="1100" dirty="0"/>
              <a:t> Illness can occur after ingesting anywhere between a couple hundred to a couple thousand bacterial cells.</a:t>
            </a:r>
          </a:p>
          <a:p>
            <a:pPr marL="474739" lvl="1" defTabSz="949478">
              <a:buFont typeface="Arial" pitchFamily="34" charset="0"/>
              <a:buChar char="•"/>
              <a:defRPr/>
            </a:pPr>
            <a:r>
              <a:rPr lang="en-US" sz="1100" dirty="0"/>
              <a:t>  If kept under refrigeration, the growth rate is much slower.  At 26</a:t>
            </a:r>
            <a:r>
              <a:rPr lang="en-US" sz="1100" baseline="30000" dirty="0"/>
              <a:t>o</a:t>
            </a:r>
            <a:r>
              <a:rPr lang="en-US" sz="1100" dirty="0"/>
              <a:t>F it will take about </a:t>
            </a:r>
            <a:r>
              <a:rPr lang="en-US" sz="1100" u="sng" dirty="0"/>
              <a:t>60 hours</a:t>
            </a:r>
            <a:r>
              <a:rPr lang="en-US" sz="1100" dirty="0"/>
              <a:t> for bacteria to double just one time.</a:t>
            </a:r>
          </a:p>
        </p:txBody>
      </p:sp>
      <p:sp>
        <p:nvSpPr>
          <p:cNvPr id="4" name="Slide Number Placeholder 3"/>
          <p:cNvSpPr>
            <a:spLocks noGrp="1"/>
          </p:cNvSpPr>
          <p:nvPr>
            <p:ph type="sldNum" sz="quarter" idx="10"/>
          </p:nvPr>
        </p:nvSpPr>
        <p:spPr/>
        <p:txBody>
          <a:bodyPr/>
          <a:lstStyle/>
          <a:p>
            <a:fld id="{76427349-C6C3-4369-A1D3-C1DE3358E1FE}" type="slidenum">
              <a:rPr lang="en-US" smtClean="0"/>
              <a:t>40</a:t>
            </a:fld>
            <a:endParaRPr lang="en-US"/>
          </a:p>
        </p:txBody>
      </p:sp>
    </p:spTree>
    <p:extLst>
      <p:ext uri="{BB962C8B-B14F-4D97-AF65-F5344CB8AC3E}">
        <p14:creationId xmlns:p14="http://schemas.microsoft.com/office/powerpoint/2010/main" val="2246754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a:t>Instructor Notes</a:t>
            </a:r>
          </a:p>
          <a:p>
            <a:pPr defTabSz="949478">
              <a:defRPr/>
            </a:pPr>
            <a:r>
              <a:rPr lang="en-US" dirty="0"/>
              <a:t>Most foodborne illnesses happen because TCS food has been time-temperature abused. Remember: TCS food has been time-temperature abused any time it remains between 41ºF and 135ºF (5ºC and 57ºC). This is called the temperature danger zone because pathogens grow in this range. But most pathogens grow much faster between 70ºF and 125ºF (21ºC and 52ºC). </a:t>
            </a:r>
          </a:p>
          <a:p>
            <a:pPr marL="174708" indent="-174708" defTabSz="949478">
              <a:buFont typeface="Arial" panose="020B0604020202020204" pitchFamily="34" charset="0"/>
              <a:buChar char="•"/>
              <a:defRPr/>
            </a:pPr>
            <a:r>
              <a:rPr lang="en-US" dirty="0"/>
              <a:t>Food is being temperature abused whenever it is handled in the following ways: cooked to the wrong internal temperature, held at the wrong temperature, or cooled or reheated incorrectly. </a:t>
            </a:r>
          </a:p>
          <a:p>
            <a:pPr marL="174708" indent="-174708" defTabSz="949478">
              <a:buFont typeface="Arial" panose="020B0604020202020204" pitchFamily="34" charset="0"/>
              <a:buChar char="•"/>
              <a:defRPr/>
            </a:pPr>
            <a:r>
              <a:rPr lang="en-US" dirty="0"/>
              <a:t>The longer food stays in the temperature danger zone, the more time pathogens have to grow. To keep food safe, you must reduce the time it spends in this temperature range. If food is held in this range for four or more hours, you must throw it out.</a:t>
            </a:r>
          </a:p>
        </p:txBody>
      </p:sp>
      <p:sp>
        <p:nvSpPr>
          <p:cNvPr id="4" name="Slide Number Placeholder 3"/>
          <p:cNvSpPr>
            <a:spLocks noGrp="1"/>
          </p:cNvSpPr>
          <p:nvPr>
            <p:ph type="sldNum" sz="quarter" idx="10"/>
          </p:nvPr>
        </p:nvSpPr>
        <p:spPr/>
        <p:txBody>
          <a:bodyPr/>
          <a:lstStyle/>
          <a:p>
            <a:fld id="{76427349-C6C3-4369-A1D3-C1DE3358E1FE}" type="slidenum">
              <a:rPr lang="en-US" smtClean="0"/>
              <a:t>41</a:t>
            </a:fld>
            <a:endParaRPr lang="en-US"/>
          </a:p>
        </p:txBody>
      </p:sp>
    </p:spTree>
    <p:extLst>
      <p:ext uri="{BB962C8B-B14F-4D97-AF65-F5344CB8AC3E}">
        <p14:creationId xmlns:p14="http://schemas.microsoft.com/office/powerpoint/2010/main" val="2436156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dirty="0"/>
              <a:t>Instructor Notes</a:t>
            </a:r>
          </a:p>
          <a:p>
            <a:pPr defTabSz="949478">
              <a:defRPr/>
            </a:pPr>
            <a:r>
              <a:rPr lang="en-US" dirty="0"/>
              <a:t>In</a:t>
            </a:r>
            <a:r>
              <a:rPr lang="en-US" baseline="0" dirty="0"/>
              <a:t> the next series of slides we are going to look at each of the t</a:t>
            </a:r>
            <a:r>
              <a:rPr lang="en-US" dirty="0"/>
              <a:t>emperature controlled processes that occur throughout a food operation.  It is your responsibility as a food employee to ensure proper time and temperature controls are being achieved.</a:t>
            </a:r>
          </a:p>
          <a:p>
            <a:pPr marL="281473" lvl="1" indent="-174708" defTabSz="949478">
              <a:buFont typeface="Arial" panose="020B0604020202020204" pitchFamily="34" charset="0"/>
              <a:buChar char="•"/>
              <a:defRPr/>
            </a:pPr>
            <a:r>
              <a:rPr lang="en-US" baseline="0" dirty="0"/>
              <a:t>Time controls start when cold potentially hazardous foods are delivered to your facility.  Transfer them to refrigerated or freezer storage as soon as possible.</a:t>
            </a:r>
          </a:p>
          <a:p>
            <a:pPr marL="281473" lvl="1" indent="-174708" defTabSz="949478">
              <a:buFont typeface="Arial" panose="020B0604020202020204" pitchFamily="34" charset="0"/>
              <a:buChar char="•"/>
              <a:defRPr/>
            </a:pPr>
            <a:r>
              <a:rPr lang="en-US" baseline="0" dirty="0"/>
              <a:t>Make sure the ambient temperature of cold storage units is operating at 41</a:t>
            </a:r>
            <a:r>
              <a:rPr lang="en-US" baseline="30000" dirty="0"/>
              <a:t>o</a:t>
            </a:r>
            <a:r>
              <a:rPr lang="en-US" baseline="0" dirty="0"/>
              <a:t>F or below. Do not over-pack cold storage units as this will reduce the circulation of cold air within the unit and may result in some products falling out of temperature compliance.</a:t>
            </a:r>
          </a:p>
          <a:p>
            <a:pPr marL="281473" lvl="1" indent="-174708" defTabSz="949478">
              <a:buFont typeface="Arial" panose="020B0604020202020204" pitchFamily="34" charset="0"/>
              <a:buChar char="•"/>
              <a:defRPr/>
            </a:pPr>
            <a:r>
              <a:rPr lang="en-US" dirty="0"/>
              <a:t>Never</a:t>
            </a:r>
            <a:r>
              <a:rPr lang="en-US" baseline="0" dirty="0"/>
              <a:t> thaw frozen products at room temperature. Supervisors should plan ahead and allow sufficient time for thawing to occur under refrigeration. Other options for thawing include cooking foods from a frozen state, such as hamburgers. Thawing could be achieved under potable (drinking) </a:t>
            </a:r>
            <a:r>
              <a:rPr lang="en-US" u="sng" baseline="0" dirty="0"/>
              <a:t>running</a:t>
            </a:r>
            <a:r>
              <a:rPr lang="en-US" baseline="0" dirty="0"/>
              <a:t> water as long as the product is sealed in an impermeable wrapper and the water temperature remains 70</a:t>
            </a:r>
            <a:r>
              <a:rPr lang="en-US" baseline="30000" dirty="0"/>
              <a:t>o</a:t>
            </a:r>
            <a:r>
              <a:rPr lang="en-US" baseline="0" dirty="0"/>
              <a:t>F or below. Also, if this method is used, you have a maximum of 4 hours to finish cooking or prepping the product. The 4-hour time period starts once any portion of the product reaches above 41</a:t>
            </a:r>
            <a:r>
              <a:rPr lang="en-US" baseline="30000" dirty="0"/>
              <a:t>o</a:t>
            </a:r>
            <a:r>
              <a:rPr lang="en-US" baseline="0" dirty="0"/>
              <a:t>F during the thawing process.</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42</a:t>
            </a:fld>
            <a:endParaRPr lang="en-US"/>
          </a:p>
        </p:txBody>
      </p:sp>
    </p:spTree>
    <p:extLst>
      <p:ext uri="{BB962C8B-B14F-4D97-AF65-F5344CB8AC3E}">
        <p14:creationId xmlns:p14="http://schemas.microsoft.com/office/powerpoint/2010/main" val="4306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66" indent="-116466">
              <a:defRPr/>
            </a:pPr>
            <a:r>
              <a:rPr lang="en-US" b="1" dirty="0">
                <a:latin typeface="Times New Roman" charset="0"/>
                <a:cs typeface="Times New Roman" charset="0"/>
              </a:rPr>
              <a:t>Instructor Notes</a:t>
            </a:r>
          </a:p>
          <a:p>
            <a:pPr marL="116466" indent="-116466">
              <a:buSzPct val="80000"/>
              <a:buFontTx/>
              <a:buChar char="•"/>
              <a:defRPr/>
            </a:pPr>
            <a:r>
              <a:rPr lang="en-US" dirty="0">
                <a:latin typeface="Times New Roman" charset="0"/>
                <a:cs typeface="Times New Roman" charset="0"/>
              </a:rPr>
              <a:t>Elderly people are at high risk because their immune systems have weakened with age.</a:t>
            </a:r>
          </a:p>
          <a:p>
            <a:pPr marL="116466" indent="-116466">
              <a:buSzPct val="80000"/>
              <a:buFontTx/>
              <a:buChar char="•"/>
              <a:defRPr/>
            </a:pPr>
            <a:r>
              <a:rPr lang="en-US" dirty="0">
                <a:latin typeface="Times New Roman" charset="0"/>
                <a:cs typeface="Times New Roman" charset="0"/>
              </a:rPr>
              <a:t>Very young children are at high risk because they have not built up strong immune systems.</a:t>
            </a:r>
          </a:p>
          <a:p>
            <a:pPr marL="116466" indent="-116466">
              <a:buSzPct val="80000"/>
              <a:buFontTx/>
              <a:buChar char="•"/>
              <a:defRPr/>
            </a:pPr>
            <a:r>
              <a:rPr lang="en-US" dirty="0">
                <a:latin typeface="Times New Roman" charset="0"/>
                <a:cs typeface="Times New Roman" charset="0"/>
              </a:rPr>
              <a:t>People with compromised immune systems include: </a:t>
            </a:r>
          </a:p>
          <a:p>
            <a:pPr marL="582326" lvl="1" indent="-116466">
              <a:buSzPct val="80000"/>
              <a:buFontTx/>
              <a:buChar char="•"/>
              <a:defRPr/>
            </a:pPr>
            <a:r>
              <a:rPr lang="en-US" dirty="0">
                <a:latin typeface="Times New Roman" charset="0"/>
                <a:cs typeface="Times New Roman" charset="0"/>
              </a:rPr>
              <a:t>People with cancer or on chemotherapy </a:t>
            </a:r>
          </a:p>
          <a:p>
            <a:pPr marL="582326" lvl="1" indent="-116466">
              <a:buSzPct val="80000"/>
              <a:buFontTx/>
              <a:buChar char="•"/>
              <a:defRPr/>
            </a:pPr>
            <a:r>
              <a:rPr lang="en-US" dirty="0">
                <a:latin typeface="Times New Roman" charset="0"/>
                <a:cs typeface="Times New Roman" charset="0"/>
              </a:rPr>
              <a:t>People with HIV/AIDS </a:t>
            </a:r>
          </a:p>
          <a:p>
            <a:pPr marL="582326" lvl="1" indent="-116466">
              <a:buSzPct val="80000"/>
              <a:buFontTx/>
              <a:buChar char="•"/>
              <a:defRPr/>
            </a:pPr>
            <a:r>
              <a:rPr lang="en-US" dirty="0">
                <a:latin typeface="Times New Roman" charset="0"/>
                <a:cs typeface="Times New Roman" charset="0"/>
              </a:rPr>
              <a:t>Transplant recipients</a:t>
            </a:r>
          </a:p>
          <a:p>
            <a:pPr marL="582326" lvl="1" indent="-116466">
              <a:buSzPct val="80000"/>
              <a:buFontTx/>
              <a:buChar char="•"/>
              <a:defRPr/>
            </a:pPr>
            <a:r>
              <a:rPr lang="en-US" dirty="0">
                <a:latin typeface="Times New Roman" charset="0"/>
                <a:cs typeface="Times New Roman" charset="0"/>
              </a:rPr>
              <a:t>People taking certain medications</a:t>
            </a:r>
          </a:p>
          <a:p>
            <a:pPr marL="582326" lvl="1" indent="-116466">
              <a:buSzPct val="80000"/>
              <a:buFontTx/>
              <a:buChar char="•"/>
              <a:defRPr/>
            </a:pPr>
            <a:endParaRPr lang="en-US" dirty="0">
              <a:latin typeface="Times New Roman" charset="0"/>
              <a:cs typeface="Times New Roman" charset="0"/>
            </a:endParaRPr>
          </a:p>
          <a:p>
            <a:pPr marL="116439" indent="-116466">
              <a:buSzPct val="80000"/>
              <a:buFontTx/>
              <a:buChar char="•"/>
              <a:defRPr/>
            </a:pPr>
            <a:r>
              <a:rPr lang="en-US" dirty="0">
                <a:latin typeface="Times New Roman" charset="0"/>
                <a:cs typeface="Times New Roman" charset="0"/>
              </a:rPr>
              <a:t>High stress environments</a:t>
            </a:r>
            <a:r>
              <a:rPr lang="en-US" baseline="0" dirty="0">
                <a:latin typeface="Times New Roman" charset="0"/>
                <a:cs typeface="Times New Roman" charset="0"/>
              </a:rPr>
              <a:t> associated with military operations coupled with reduced sleep may weaken an individual’s immune system. Military operations that are recognized as “high stress” include, but are not limited to—</a:t>
            </a:r>
          </a:p>
          <a:p>
            <a:pPr marL="582326" lvl="1" indent="-116466">
              <a:buSzPct val="80000"/>
              <a:buFontTx/>
              <a:buChar char="•"/>
              <a:defRPr/>
            </a:pPr>
            <a:r>
              <a:rPr lang="en-US" baseline="0" dirty="0">
                <a:latin typeface="Times New Roman" charset="0"/>
                <a:cs typeface="Times New Roman" charset="0"/>
              </a:rPr>
              <a:t>Soldiers attending basic training;</a:t>
            </a:r>
          </a:p>
          <a:p>
            <a:pPr marL="582326" lvl="1" indent="-116466">
              <a:buSzPct val="80000"/>
              <a:buFontTx/>
              <a:buChar char="•"/>
              <a:defRPr/>
            </a:pPr>
            <a:r>
              <a:rPr lang="en-US" baseline="0" dirty="0">
                <a:latin typeface="Times New Roman" charset="0"/>
                <a:cs typeface="Times New Roman" charset="0"/>
              </a:rPr>
              <a:t>Soldiers engaged in extended field training exercises or military schools, such as Ranger, Airborne, Air Assault, lasting 2 weeks or longer; and</a:t>
            </a:r>
          </a:p>
          <a:p>
            <a:pPr marL="582326" lvl="1" indent="-116466">
              <a:buSzPct val="80000"/>
              <a:buFontTx/>
              <a:buChar char="•"/>
              <a:defRPr/>
            </a:pPr>
            <a:r>
              <a:rPr lang="en-US" baseline="0" dirty="0">
                <a:latin typeface="Times New Roman" charset="0"/>
                <a:cs typeface="Times New Roman" charset="0"/>
              </a:rPr>
              <a:t>Deployed personnel.</a:t>
            </a:r>
          </a:p>
          <a:p>
            <a:pPr marL="582326" lvl="1" indent="-116466">
              <a:buSzPct val="80000"/>
              <a:buFontTx/>
              <a:buChar char="•"/>
              <a:defRPr/>
            </a:pPr>
            <a:endParaRPr lang="en-US" baseline="0" dirty="0">
              <a:latin typeface="Times New Roman" charset="0"/>
              <a:cs typeface="Times New Roman" charset="0"/>
            </a:endParaRPr>
          </a:p>
          <a:p>
            <a:pPr>
              <a:buSzPct val="80000"/>
              <a:defRPr/>
            </a:pPr>
            <a:r>
              <a:rPr lang="en-US" baseline="0" dirty="0">
                <a:latin typeface="Times New Roman" charset="0"/>
                <a:cs typeface="Times New Roman" charset="0"/>
              </a:rPr>
              <a:t>These situations present high operational demands on Soldiers, generally affords little rest, and occur in less than optimum environmental settings where sanitary controls are reduced. </a:t>
            </a:r>
            <a:endParaRPr lang="en-US" dirty="0">
              <a:latin typeface="Times New Roman" charset="0"/>
              <a:cs typeface="Times New Roman" charset="0"/>
            </a:endParaRPr>
          </a:p>
        </p:txBody>
      </p:sp>
      <p:sp>
        <p:nvSpPr>
          <p:cNvPr id="4" name="Slide Number Placeholder 3"/>
          <p:cNvSpPr>
            <a:spLocks noGrp="1"/>
          </p:cNvSpPr>
          <p:nvPr>
            <p:ph type="sldNum" sz="quarter" idx="10"/>
          </p:nvPr>
        </p:nvSpPr>
        <p:spPr/>
        <p:txBody>
          <a:bodyPr/>
          <a:lstStyle/>
          <a:p>
            <a:fld id="{76427349-C6C3-4369-A1D3-C1DE3358E1FE}" type="slidenum">
              <a:rPr lang="en-US" smtClean="0"/>
              <a:t>5</a:t>
            </a:fld>
            <a:endParaRPr lang="en-US"/>
          </a:p>
        </p:txBody>
      </p:sp>
    </p:spTree>
    <p:extLst>
      <p:ext uri="{BB962C8B-B14F-4D97-AF65-F5344CB8AC3E}">
        <p14:creationId xmlns:p14="http://schemas.microsoft.com/office/powerpoint/2010/main" val="1917460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baseline="0" dirty="0"/>
              <a:t>Instructor Notes</a:t>
            </a:r>
          </a:p>
          <a:p>
            <a:pPr defTabSz="949478">
              <a:defRPr/>
            </a:pPr>
            <a:r>
              <a:rPr lang="en-US" dirty="0"/>
              <a:t>Food employee can minimize the length</a:t>
            </a:r>
            <a:r>
              <a:rPr lang="en-US" baseline="0" dirty="0"/>
              <a:t> of time food is exposed to dangerous temperatures during preparation by practicing small batch preparation. Only take out as much food as you can process in a short period of time. If it takes an hour or more to process what you’ve taken out of refrigeration, you are not adhering to the “small batch” principle.</a:t>
            </a:r>
          </a:p>
          <a:p>
            <a:pPr defTabSz="949478">
              <a:defRPr/>
            </a:pPr>
            <a:endParaRPr lang="en-US" dirty="0"/>
          </a:p>
          <a:p>
            <a:pPr defTabSz="949478">
              <a:defRPr/>
            </a:pPr>
            <a:r>
              <a:rPr lang="en-US" dirty="0"/>
              <a:t>Be sure to spot check the internal cooking temperature</a:t>
            </a:r>
            <a:r>
              <a:rPr lang="en-US" baseline="0" dirty="0"/>
              <a:t> of foods at the terminal stage of cooking.  For individual portion items cooked in the oven, spot check several pieced in the front and back of the oven. For uneven cuts of large meats or when roasting whole chickens or turkey, measure the thickest part of the product and stay off of the bone. Allow at least 15 seconds for the temperature reading to stabilize when spot checking food.</a:t>
            </a:r>
          </a:p>
          <a:p>
            <a:pPr defTabSz="949478">
              <a:defRPr/>
            </a:pPr>
            <a:endParaRPr lang="en-US" baseline="0" dirty="0"/>
          </a:p>
          <a:p>
            <a:pPr defTabSz="949478">
              <a:defRPr/>
            </a:pPr>
            <a:r>
              <a:rPr lang="en-US" dirty="0"/>
              <a:t>Hot holding units and chafing dishes are not designed to warm or heat food. They are meant to maintain food at its current temperature. Food</a:t>
            </a:r>
            <a:r>
              <a:rPr lang="en-US" baseline="0" dirty="0"/>
              <a:t> must be cooked to the prescribed temperature and be placed into the hot holding unit while it is still hot (above 135</a:t>
            </a:r>
            <a:r>
              <a:rPr lang="en-US" baseline="30000" dirty="0"/>
              <a:t>o</a:t>
            </a:r>
            <a:r>
              <a:rPr lang="en-US" baseline="0" dirty="0"/>
              <a:t>F). </a:t>
            </a:r>
          </a:p>
          <a:p>
            <a:pPr marL="640594" lvl="1" indent="-174708" defTabSz="949478">
              <a:buFont typeface="Arial" panose="020B0604020202020204" pitchFamily="34" charset="0"/>
              <a:buChar char="•"/>
              <a:defRPr/>
            </a:pPr>
            <a:r>
              <a:rPr lang="en-US" dirty="0"/>
              <a:t>Keep foods covered when not being served.</a:t>
            </a:r>
          </a:p>
          <a:p>
            <a:pPr marL="474739" lvl="1" defTabSz="949478">
              <a:buFont typeface="Arial" pitchFamily="34" charset="0"/>
              <a:buChar char="•"/>
              <a:defRPr/>
            </a:pPr>
            <a:r>
              <a:rPr lang="en-US" baseline="0" dirty="0"/>
              <a:t>  Discard all food after 4 hours if temperature was not maintained.</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43</a:t>
            </a:fld>
            <a:endParaRPr lang="en-US"/>
          </a:p>
        </p:txBody>
      </p:sp>
    </p:spTree>
    <p:extLst>
      <p:ext uri="{BB962C8B-B14F-4D97-AF65-F5344CB8AC3E}">
        <p14:creationId xmlns:p14="http://schemas.microsoft.com/office/powerpoint/2010/main" val="1103267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27349-C6C3-4369-A1D3-C1DE3358E1FE}" type="slidenum">
              <a:rPr lang="en-US" smtClean="0"/>
              <a:t>44</a:t>
            </a:fld>
            <a:endParaRPr lang="en-US"/>
          </a:p>
        </p:txBody>
      </p:sp>
    </p:spTree>
    <p:extLst>
      <p:ext uri="{BB962C8B-B14F-4D97-AF65-F5344CB8AC3E}">
        <p14:creationId xmlns:p14="http://schemas.microsoft.com/office/powerpoint/2010/main" val="1281226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542925"/>
            <a:ext cx="4337050" cy="3252788"/>
          </a:xfrm>
        </p:spPr>
      </p:sp>
      <p:sp>
        <p:nvSpPr>
          <p:cNvPr id="3" name="Notes Placeholder 2"/>
          <p:cNvSpPr>
            <a:spLocks noGrp="1"/>
          </p:cNvSpPr>
          <p:nvPr>
            <p:ph type="body" idx="1"/>
          </p:nvPr>
        </p:nvSpPr>
        <p:spPr>
          <a:xfrm>
            <a:off x="311574" y="3950970"/>
            <a:ext cx="6387253" cy="4648200"/>
          </a:xfrm>
        </p:spPr>
        <p:txBody>
          <a:bodyPr/>
          <a:lstStyle/>
          <a:p>
            <a:r>
              <a:rPr lang="en-US" sz="1100" b="1" dirty="0"/>
              <a:t>Instructor Notes</a:t>
            </a:r>
          </a:p>
          <a:p>
            <a:r>
              <a:rPr lang="en-US" sz="1100" dirty="0"/>
              <a:t>There are two simple methods used to calibrate food thermometers:</a:t>
            </a:r>
          </a:p>
          <a:p>
            <a:pPr marL="640594" lvl="1" indent="-174708">
              <a:buFont typeface="Arial" panose="020B0604020202020204" pitchFamily="34" charset="0"/>
              <a:buChar char="•"/>
            </a:pPr>
            <a:r>
              <a:rPr lang="en-US" sz="1100" dirty="0"/>
              <a:t>Boiling point method</a:t>
            </a:r>
          </a:p>
          <a:p>
            <a:pPr marL="640594" lvl="1" indent="-174708">
              <a:buFont typeface="Arial" panose="020B0604020202020204" pitchFamily="34" charset="0"/>
              <a:buChar char="•"/>
            </a:pPr>
            <a:r>
              <a:rPr lang="en-US" sz="1100" dirty="0"/>
              <a:t>Ice point method</a:t>
            </a:r>
          </a:p>
          <a:p>
            <a:r>
              <a:rPr lang="en-US" sz="1100" dirty="0"/>
              <a:t>Ideally, you should use a separate thermometer for monitoring hot and cold processes.  A thermometer that is calibrated at the lower end of the temperature scale may not be calibrated at the higher end of the scale.</a:t>
            </a:r>
          </a:p>
          <a:p>
            <a:pPr marL="640594" lvl="1" indent="-174708">
              <a:buFont typeface="Arial" panose="020B0604020202020204" pitchFamily="34" charset="0"/>
              <a:buChar char="•"/>
            </a:pPr>
            <a:r>
              <a:rPr lang="en-US" sz="1100" dirty="0"/>
              <a:t>Look at the manufacturer’s specifications and instructions provided with your thermometer to identify the best method and recommended frequency for calibration.</a:t>
            </a:r>
          </a:p>
          <a:p>
            <a:r>
              <a:rPr lang="en-US" sz="1100" i="1" dirty="0">
                <a:solidFill>
                  <a:srgbClr val="FF0000"/>
                </a:solidFill>
              </a:rPr>
              <a:t>(Click the mouse to reveal procedures for the Ice Point Method) </a:t>
            </a:r>
            <a:endParaRPr lang="en-US" sz="1100" dirty="0"/>
          </a:p>
          <a:p>
            <a:r>
              <a:rPr lang="en-US" sz="1100" dirty="0"/>
              <a:t>The ice point method of calibration takes less than 10 minutes to complete. Start by filling a cup to maximum capacity with ice. Add enough cold water to the cup to cover the ice.  Immerse the thermometer to a depth that completely covers the sensing area of the probe and wait 5 minutes for the temperature to stabilize. The thermometer scale should indicate 32</a:t>
            </a:r>
            <a:r>
              <a:rPr lang="en-US" sz="1100" baseline="30000" dirty="0"/>
              <a:t>o</a:t>
            </a:r>
            <a:r>
              <a:rPr lang="en-US" sz="1100" dirty="0"/>
              <a:t>F.  Keep the thermometer submerged in the ice while making any adjustments. Calibration is achieved when the temperature scale indicates the measurement is within plus or minus 2</a:t>
            </a:r>
            <a:r>
              <a:rPr lang="en-US" sz="1100" baseline="30000" dirty="0"/>
              <a:t>o</a:t>
            </a:r>
            <a:r>
              <a:rPr lang="en-US" sz="1100" dirty="0"/>
              <a:t>F.  </a:t>
            </a:r>
          </a:p>
          <a:p>
            <a:pPr marL="640594" lvl="1" indent="-174708">
              <a:buFont typeface="Arial" panose="020B0604020202020204" pitchFamily="34" charset="0"/>
              <a:buChar char="•"/>
            </a:pPr>
            <a:r>
              <a:rPr lang="en-US" sz="1100" dirty="0"/>
              <a:t>Some digital display stem thermometers may not be designed to allow calibration by the user. If you are unable to make adjustments and the temperature reading is more than 2 degrees out of calibration, you must remove the thermometer from use.  Remember, calibration that is off by 3 or 4 degrees on the cold end of the scale may be off by 10 or more degrees at the hot end of the scale. Some thermometers will require you to send the device back to the manufacturer for calibration. Consult with the manufacturer’s instruction for details.</a:t>
            </a:r>
          </a:p>
          <a:p>
            <a:r>
              <a:rPr lang="en-US" sz="1100" dirty="0"/>
              <a:t>When calibrating using the boiling point method, you must bring the water to a rolling boil and keep it boiling during the calibration process. Water boils at 212</a:t>
            </a:r>
            <a:r>
              <a:rPr lang="en-US" sz="1100" baseline="30000" dirty="0"/>
              <a:t>o</a:t>
            </a:r>
            <a:r>
              <a:rPr lang="en-US" sz="1100" dirty="0"/>
              <a:t>F; therefore, the thermometer should read between 210 and 214</a:t>
            </a:r>
            <a:r>
              <a:rPr lang="en-US" sz="1100" baseline="30000" dirty="0"/>
              <a:t>o</a:t>
            </a:r>
            <a:r>
              <a:rPr lang="en-US" sz="1100" dirty="0"/>
              <a:t>F.  Care must be taken not to touch the bottom or the sides of the pot with the sensing part of the thermometer during calibration as this will result in a much higher reading.</a:t>
            </a:r>
          </a:p>
        </p:txBody>
      </p:sp>
      <p:sp>
        <p:nvSpPr>
          <p:cNvPr id="4" name="Slide Number Placeholder 3"/>
          <p:cNvSpPr>
            <a:spLocks noGrp="1"/>
          </p:cNvSpPr>
          <p:nvPr>
            <p:ph type="sldNum" sz="quarter" idx="10"/>
          </p:nvPr>
        </p:nvSpPr>
        <p:spPr/>
        <p:txBody>
          <a:bodyPr/>
          <a:lstStyle/>
          <a:p>
            <a:fld id="{76427349-C6C3-4369-A1D3-C1DE3358E1FE}" type="slidenum">
              <a:rPr lang="en-US" smtClean="0"/>
              <a:t>45</a:t>
            </a:fld>
            <a:endParaRPr lang="en-US"/>
          </a:p>
        </p:txBody>
      </p:sp>
    </p:spTree>
    <p:extLst>
      <p:ext uri="{BB962C8B-B14F-4D97-AF65-F5344CB8AC3E}">
        <p14:creationId xmlns:p14="http://schemas.microsoft.com/office/powerpoint/2010/main" val="29543066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defTabSz="931774" eaLnBrk="0" fontAlgn="base" hangingPunct="0">
              <a:spcBef>
                <a:spcPct val="30000"/>
              </a:spcBef>
              <a:spcAft>
                <a:spcPct val="0"/>
              </a:spcAft>
              <a:defRPr/>
            </a:pPr>
            <a:r>
              <a:rPr lang="en-US" baseline="0" dirty="0">
                <a:latin typeface="Times New Roman" charset="0"/>
              </a:rPr>
              <a:t>Monitoring the ambient temperature of refrigerators, ovens, and hot holding units does not assure that proper food internal temperatures are being achieved.</a:t>
            </a:r>
          </a:p>
          <a:p>
            <a:pPr defTabSz="931774" eaLnBrk="0" fontAlgn="base" hangingPunct="0">
              <a:spcBef>
                <a:spcPct val="30000"/>
              </a:spcBef>
              <a:spcAft>
                <a:spcPct val="0"/>
              </a:spcAft>
              <a:defRPr/>
            </a:pPr>
            <a:endParaRPr lang="en-US" baseline="0" dirty="0">
              <a:latin typeface="Times New Roman" charset="0"/>
            </a:endParaRPr>
          </a:p>
          <a:p>
            <a:pPr defTabSz="931774" eaLnBrk="0" fontAlgn="base" hangingPunct="0">
              <a:spcBef>
                <a:spcPct val="30000"/>
              </a:spcBef>
              <a:spcAft>
                <a:spcPct val="0"/>
              </a:spcAft>
              <a:defRPr/>
            </a:pPr>
            <a:r>
              <a:rPr lang="en-US" baseline="0" dirty="0">
                <a:latin typeface="Times New Roman" charset="0"/>
              </a:rPr>
              <a:t>Food employees should probe foods to verify internal product temperatures are maintained during hot and cold holding and to ensure minimum prescribed internal cooking temperatures are achieved to destroy harmful microorganisms.</a:t>
            </a:r>
          </a:p>
          <a:p>
            <a:pPr defTabSz="931774" eaLnBrk="0" fontAlgn="base" hangingPunct="0">
              <a:spcBef>
                <a:spcPct val="30000"/>
              </a:spcBef>
              <a:spcAft>
                <a:spcPct val="0"/>
              </a:spcAft>
              <a:defRPr/>
            </a:pPr>
            <a:endParaRPr lang="en-US" dirty="0">
              <a:latin typeface="Times New Roman" charset="0"/>
            </a:endParaRPr>
          </a:p>
          <a:p>
            <a:pPr defTabSz="931774" eaLnBrk="0" fontAlgn="base" hangingPunct="0">
              <a:spcBef>
                <a:spcPct val="30000"/>
              </a:spcBef>
              <a:spcAft>
                <a:spcPct val="0"/>
              </a:spcAft>
              <a:defRPr/>
            </a:pPr>
            <a:r>
              <a:rPr lang="en-US" dirty="0">
                <a:latin typeface="Times New Roman" charset="0"/>
              </a:rPr>
              <a:t>Thermometers can lose their accuracy when they are bumped, dropped,</a:t>
            </a:r>
            <a:r>
              <a:rPr lang="en-US" baseline="0" dirty="0">
                <a:latin typeface="Times New Roman" charset="0"/>
              </a:rPr>
              <a:t> or </a:t>
            </a:r>
            <a:r>
              <a:rPr lang="en-US" dirty="0">
                <a:latin typeface="Times New Roman" charset="0"/>
              </a:rPr>
              <a:t>go through severe temperature changes. When this happens, the thermometer must be calibrated, or adjusted, to give a correct reading. </a:t>
            </a:r>
          </a:p>
          <a:p>
            <a:endParaRPr lang="en-US" dirty="0">
              <a:latin typeface="Times New Roman" charset="0"/>
            </a:endParaRPr>
          </a:p>
          <a:p>
            <a:r>
              <a:rPr lang="en-US" dirty="0">
                <a:latin typeface="Times New Roman" charset="0"/>
              </a:rPr>
              <a:t>It is also</a:t>
            </a:r>
            <a:r>
              <a:rPr lang="en-US" baseline="0" dirty="0">
                <a:latin typeface="Times New Roman" charset="0"/>
              </a:rPr>
              <a:t> important to </a:t>
            </a:r>
            <a:r>
              <a:rPr lang="en-US" dirty="0">
                <a:latin typeface="Times New Roman" charset="0"/>
              </a:rPr>
              <a:t>wash, rinse, and sanitize thermometers before and after each use to prevent cross-contamination. Be sure the sanitizing solution you use is for food-contact surfaces.</a:t>
            </a:r>
          </a:p>
        </p:txBody>
      </p:sp>
      <p:sp>
        <p:nvSpPr>
          <p:cNvPr id="4" name="Slide Number Placeholder 3"/>
          <p:cNvSpPr>
            <a:spLocks noGrp="1"/>
          </p:cNvSpPr>
          <p:nvPr>
            <p:ph type="sldNum" sz="quarter" idx="10"/>
          </p:nvPr>
        </p:nvSpPr>
        <p:spPr/>
        <p:txBody>
          <a:bodyPr/>
          <a:lstStyle/>
          <a:p>
            <a:fld id="{76427349-C6C3-4369-A1D3-C1DE3358E1FE}" type="slidenum">
              <a:rPr lang="en-US" smtClean="0"/>
              <a:t>46</a:t>
            </a:fld>
            <a:endParaRPr lang="en-US"/>
          </a:p>
        </p:txBody>
      </p:sp>
    </p:spTree>
    <p:extLst>
      <p:ext uri="{BB962C8B-B14F-4D97-AF65-F5344CB8AC3E}">
        <p14:creationId xmlns:p14="http://schemas.microsoft.com/office/powerpoint/2010/main" val="1238938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table identifies the minimum required internal cooking temperatures for different types of foods.  We will look at</a:t>
            </a:r>
            <a:r>
              <a:rPr lang="en-US" baseline="0" dirty="0"/>
              <a:t> examples for each on the next series of slides, but you should always r</a:t>
            </a:r>
            <a:r>
              <a:rPr lang="en-US" dirty="0"/>
              <a:t>efer to TB MED 530 for a complete listing</a:t>
            </a:r>
            <a:r>
              <a:rPr lang="en-US" baseline="0" dirty="0"/>
              <a:t> and description of each product.  </a:t>
            </a:r>
          </a:p>
          <a:p>
            <a:endParaRPr lang="en-US" dirty="0"/>
          </a:p>
          <a:p>
            <a:r>
              <a:rPr lang="en-US" dirty="0"/>
              <a:t>Cooking standards </a:t>
            </a:r>
            <a:r>
              <a:rPr lang="en-US" baseline="0" dirty="0"/>
              <a:t>are</a:t>
            </a:r>
            <a:r>
              <a:rPr lang="en-US" dirty="0"/>
              <a:t> based on targeted bacteria commonly found on specific foods.  The standard is designed to destroy</a:t>
            </a:r>
            <a:r>
              <a:rPr lang="en-US" baseline="0" dirty="0"/>
              <a:t> the most heat-resistant pathogen likely to be present.  </a:t>
            </a:r>
            <a:r>
              <a:rPr lang="en-US" dirty="0"/>
              <a:t>For example,</a:t>
            </a:r>
            <a:r>
              <a:rPr lang="en-US" baseline="0" dirty="0"/>
              <a:t> although </a:t>
            </a:r>
            <a:r>
              <a:rPr lang="en-US" i="1" baseline="0" dirty="0"/>
              <a:t>Campylobacter </a:t>
            </a:r>
            <a:r>
              <a:rPr lang="en-US" i="0" baseline="0" dirty="0"/>
              <a:t> bacteria is more  prevalent than </a:t>
            </a:r>
            <a:r>
              <a:rPr lang="en-US" i="1" baseline="0" dirty="0"/>
              <a:t>Salmonella </a:t>
            </a:r>
            <a:r>
              <a:rPr lang="en-US" i="0" baseline="0" dirty="0"/>
              <a:t>on chicken, poultry is cooked to 165 degrees to ensure any existing </a:t>
            </a:r>
            <a:r>
              <a:rPr lang="en-US" i="1" baseline="0" dirty="0"/>
              <a:t>Salmonella </a:t>
            </a:r>
            <a:r>
              <a:rPr lang="en-US" i="0" baseline="0" dirty="0"/>
              <a:t>is destroyed.  The </a:t>
            </a:r>
            <a:r>
              <a:rPr lang="en-US" i="1" baseline="0" dirty="0"/>
              <a:t>Campylobacter </a:t>
            </a:r>
            <a:r>
              <a:rPr lang="en-US" i="0" baseline="0" dirty="0"/>
              <a:t>bacteria is destroyed at a much lower temperature.</a:t>
            </a:r>
            <a:endParaRPr lang="en-US" b="1" dirty="0"/>
          </a:p>
          <a:p>
            <a:endParaRPr lang="en-US" baseline="0" dirty="0"/>
          </a:p>
          <a:p>
            <a:r>
              <a:rPr lang="en-US" dirty="0"/>
              <a:t>When determining doneness of the food, probe the thermometer in the middle or thickest portion of the food. The food must be held at the minimum prescribed temperature for at least 15 seconds before it can be removed from the cooking device.  To spot check individual portions of a product,</a:t>
            </a:r>
            <a:r>
              <a:rPr lang="en-US" baseline="0" dirty="0"/>
              <a:t> such as chicken breasts laid out on a baking sheet, you must probe several pieces to verify doneness. Pieces located towards the front of the oven may not have reached the proper temperature, where as pieces towards the middle or rear of the oven may have already exceeded the required temperature. </a:t>
            </a:r>
          </a:p>
          <a:p>
            <a:endParaRPr lang="en-US" baseline="0" dirty="0"/>
          </a:p>
          <a:p>
            <a:r>
              <a:rPr lang="en-US" baseline="0" dirty="0"/>
              <a:t>Let’s take a closer look at the different products for each cooking requirement:</a:t>
            </a:r>
            <a:endParaRPr lang="en-US" dirty="0"/>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47</a:t>
            </a:fld>
            <a:endParaRPr lang="en-US"/>
          </a:p>
        </p:txBody>
      </p:sp>
    </p:spTree>
    <p:extLst>
      <p:ext uri="{BB962C8B-B14F-4D97-AF65-F5344CB8AC3E}">
        <p14:creationId xmlns:p14="http://schemas.microsoft.com/office/powerpoint/2010/main" val="2250752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Cooked TCS FOOD shall be cooled within a total of 6 hours from 135°F (57°C) to 41°F (5°C) or less,</a:t>
            </a:r>
          </a:p>
          <a:p>
            <a:r>
              <a:rPr lang="en-US" sz="1200" b="0" i="0" u="none" strike="noStrike" kern="1200" baseline="0" dirty="0">
                <a:solidFill>
                  <a:schemeClr val="tx1"/>
                </a:solidFill>
                <a:latin typeface="+mn-lt"/>
                <a:ea typeface="+mn-ea"/>
                <a:cs typeface="+mn-cs"/>
              </a:rPr>
              <a:t>IAW the following criteria:</a:t>
            </a:r>
          </a:p>
          <a:p>
            <a:r>
              <a:rPr lang="en-US" sz="1200" b="0" i="0" u="none" strike="noStrike" kern="1200" baseline="0" dirty="0">
                <a:solidFill>
                  <a:schemeClr val="tx1"/>
                </a:solidFill>
                <a:latin typeface="+mn-lt"/>
                <a:ea typeface="+mn-ea"/>
                <a:cs typeface="+mn-cs"/>
              </a:rPr>
              <a:t>(1) Within 2 hours from 135°F (57°C) to 70°F (21°C); and</a:t>
            </a:r>
          </a:p>
          <a:p>
            <a:r>
              <a:rPr lang="en-US" sz="1200" b="0" i="0" u="none" strike="noStrike" kern="1200" baseline="0" dirty="0">
                <a:solidFill>
                  <a:schemeClr val="tx1"/>
                </a:solidFill>
                <a:latin typeface="+mn-lt"/>
                <a:ea typeface="+mn-ea"/>
                <a:cs typeface="+mn-cs"/>
              </a:rPr>
              <a:t>(2) Within 4 hours from 70°F (21°C) to 41°F (5°C).</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50</a:t>
            </a:fld>
            <a:endParaRPr lang="en-US"/>
          </a:p>
        </p:txBody>
      </p:sp>
    </p:spTree>
    <p:extLst>
      <p:ext uri="{BB962C8B-B14F-4D97-AF65-F5344CB8AC3E}">
        <p14:creationId xmlns:p14="http://schemas.microsoft.com/office/powerpoint/2010/main" val="466996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65138"/>
            <a:ext cx="4181475" cy="3136900"/>
          </a:xfrm>
        </p:spPr>
      </p:sp>
      <p:sp>
        <p:nvSpPr>
          <p:cNvPr id="3" name="Notes Placeholder 2"/>
          <p:cNvSpPr>
            <a:spLocks noGrp="1"/>
          </p:cNvSpPr>
          <p:nvPr>
            <p:ph type="body" idx="1"/>
          </p:nvPr>
        </p:nvSpPr>
        <p:spPr>
          <a:xfrm>
            <a:off x="233680" y="3796030"/>
            <a:ext cx="6465147" cy="4803140"/>
          </a:xfrm>
        </p:spPr>
        <p:txBody>
          <a:bodyPr/>
          <a:lstStyle/>
          <a:p>
            <a:pPr>
              <a:lnSpc>
                <a:spcPct val="90000"/>
              </a:lnSpc>
              <a:defRPr/>
            </a:pPr>
            <a:r>
              <a:rPr lang="en-US" b="1" dirty="0">
                <a:latin typeface="Times New Roman" charset="0"/>
              </a:rPr>
              <a:t>Instructor Notes</a:t>
            </a:r>
          </a:p>
          <a:p>
            <a:pPr>
              <a:lnSpc>
                <a:spcPct val="90000"/>
              </a:lnSpc>
              <a:defRPr/>
            </a:pPr>
            <a:r>
              <a:rPr lang="en-US" dirty="0">
                <a:latin typeface="Times New Roman" charset="0"/>
              </a:rPr>
              <a:t>Here are some basic rules to remember if Time as a Public Health Control</a:t>
            </a:r>
            <a:r>
              <a:rPr lang="en-US" baseline="0" dirty="0">
                <a:latin typeface="Times New Roman" charset="0"/>
              </a:rPr>
              <a:t> has been approved for your operation.</a:t>
            </a:r>
            <a:endParaRPr lang="en-US" dirty="0">
              <a:latin typeface="Times New Roman" charset="0"/>
            </a:endParaRPr>
          </a:p>
          <a:p>
            <a:pPr>
              <a:lnSpc>
                <a:spcPct val="90000"/>
              </a:lnSpc>
              <a:buFontTx/>
              <a:buChar char="•"/>
              <a:defRPr/>
            </a:pPr>
            <a:endParaRPr lang="en-US" dirty="0">
              <a:latin typeface="Times New Roman" charset="0"/>
            </a:endParaRPr>
          </a:p>
          <a:p>
            <a:pPr>
              <a:lnSpc>
                <a:spcPct val="90000"/>
              </a:lnSpc>
              <a:defRPr/>
            </a:pPr>
            <a:r>
              <a:rPr lang="en-US" dirty="0">
                <a:latin typeface="Times New Roman" charset="0"/>
              </a:rPr>
              <a:t>The 4-hour rule may</a:t>
            </a:r>
            <a:r>
              <a:rPr lang="en-US" baseline="0" dirty="0">
                <a:latin typeface="Times New Roman" charset="0"/>
              </a:rPr>
              <a:t> be applied to hot and cold TCS foods.</a:t>
            </a:r>
          </a:p>
          <a:p>
            <a:pPr marL="640594" lvl="1" indent="-174708">
              <a:lnSpc>
                <a:spcPct val="90000"/>
              </a:lnSpc>
              <a:buFont typeface="Arial" panose="020B0604020202020204" pitchFamily="34" charset="0"/>
              <a:buChar char="•"/>
              <a:defRPr/>
            </a:pPr>
            <a:r>
              <a:rPr lang="en-US" baseline="0" dirty="0">
                <a:latin typeface="Times New Roman" charset="0"/>
              </a:rPr>
              <a:t>These foods must have a starting internal temperature that is either cold at or below 41</a:t>
            </a:r>
            <a:r>
              <a:rPr lang="en-US" baseline="30000" dirty="0">
                <a:latin typeface="Times New Roman" charset="0"/>
              </a:rPr>
              <a:t>o</a:t>
            </a:r>
            <a:r>
              <a:rPr lang="en-US" baseline="0" dirty="0">
                <a:latin typeface="Times New Roman" charset="0"/>
              </a:rPr>
              <a:t>F, or hot at or above 135</a:t>
            </a:r>
            <a:r>
              <a:rPr lang="en-US" baseline="30000" dirty="0">
                <a:latin typeface="Times New Roman" charset="0"/>
              </a:rPr>
              <a:t>o</a:t>
            </a:r>
            <a:r>
              <a:rPr lang="en-US" baseline="0" dirty="0">
                <a:latin typeface="Times New Roman" charset="0"/>
              </a:rPr>
              <a:t>F.</a:t>
            </a:r>
          </a:p>
          <a:p>
            <a:pPr marL="640594" lvl="1" indent="-174708">
              <a:lnSpc>
                <a:spcPct val="90000"/>
              </a:lnSpc>
              <a:buFont typeface="Arial" panose="020B0604020202020204" pitchFamily="34" charset="0"/>
              <a:buChar char="•"/>
              <a:defRPr/>
            </a:pPr>
            <a:r>
              <a:rPr lang="en-US" baseline="0" dirty="0">
                <a:latin typeface="Times New Roman" charset="0"/>
              </a:rPr>
              <a:t>The food must be labeled to indicate the time that it was removed from temperature control, and</a:t>
            </a:r>
          </a:p>
          <a:p>
            <a:pPr marL="640594" lvl="1" indent="-174708">
              <a:lnSpc>
                <a:spcPct val="90000"/>
              </a:lnSpc>
              <a:buFont typeface="Arial" panose="020B0604020202020204" pitchFamily="34" charset="0"/>
              <a:buChar char="•"/>
              <a:defRPr/>
            </a:pPr>
            <a:r>
              <a:rPr lang="en-US" baseline="0" dirty="0">
                <a:latin typeface="Times New Roman" charset="0"/>
              </a:rPr>
              <a:t>The label must further identify the point in time that is 4 hours from when the product was removed from temperature control.</a:t>
            </a:r>
          </a:p>
          <a:p>
            <a:pPr marL="640594" lvl="1" indent="-174708">
              <a:lnSpc>
                <a:spcPct val="90000"/>
              </a:lnSpc>
              <a:buFont typeface="Arial" panose="020B0604020202020204" pitchFamily="34" charset="0"/>
              <a:buChar char="•"/>
              <a:defRPr/>
            </a:pPr>
            <a:r>
              <a:rPr lang="en-US" baseline="0" dirty="0">
                <a:latin typeface="Times New Roman" charset="0"/>
              </a:rPr>
              <a:t>Foods that reach the 4-hour retention point must be sold, consumed, or discarded at that time.</a:t>
            </a:r>
          </a:p>
          <a:p>
            <a:pPr marL="640594" lvl="1" indent="-174708">
              <a:lnSpc>
                <a:spcPct val="90000"/>
              </a:lnSpc>
              <a:buFont typeface="Arial" panose="020B0604020202020204" pitchFamily="34" charset="0"/>
              <a:buChar char="•"/>
              <a:defRPr/>
            </a:pPr>
            <a:r>
              <a:rPr lang="en-US" baseline="0" dirty="0">
                <a:latin typeface="Times New Roman" charset="0"/>
              </a:rPr>
              <a:t>Foods remaining after the serving period may NOT be retained as a leftover, even if the total time the item was left outside of temperature control was less than 4 hours. For example, if a new pan of chopped eggs was place on the salad bar (without temperature control) 30 minutes prior to the end of the meal period, the eggs must be discarded at the conclusion of the meal period. If the salad bar is open to patrons following the regular meal period, the items may be kept on the salad bar outside of temperature control up to the time the 4-hour retention period expires.</a:t>
            </a:r>
          </a:p>
          <a:p>
            <a:pPr marL="640594" lvl="1" indent="-174708">
              <a:lnSpc>
                <a:spcPct val="90000"/>
              </a:lnSpc>
              <a:buFont typeface="Arial" panose="020B0604020202020204" pitchFamily="34" charset="0"/>
              <a:buChar char="•"/>
              <a:defRPr/>
            </a:pPr>
            <a:endParaRPr lang="en-US" baseline="0" dirty="0">
              <a:latin typeface="Times New Roman" charset="0"/>
            </a:endParaRPr>
          </a:p>
          <a:p>
            <a:pPr>
              <a:lnSpc>
                <a:spcPct val="90000"/>
              </a:lnSpc>
              <a:defRPr/>
            </a:pPr>
            <a:r>
              <a:rPr lang="en-US" baseline="0" dirty="0">
                <a:latin typeface="Times New Roman" charset="0"/>
              </a:rPr>
              <a:t>The 6-hour rule may only be applied to cold foods.</a:t>
            </a:r>
          </a:p>
          <a:p>
            <a:pPr marL="640594" lvl="1" indent="-174708" defTabSz="931774" fontAlgn="base">
              <a:lnSpc>
                <a:spcPct val="90000"/>
              </a:lnSpc>
              <a:spcAft>
                <a:spcPct val="0"/>
              </a:spcAft>
              <a:buFont typeface="Arial" panose="020B0604020202020204" pitchFamily="34" charset="0"/>
              <a:buChar char="•"/>
              <a:defRPr/>
            </a:pPr>
            <a:r>
              <a:rPr lang="en-US" dirty="0">
                <a:latin typeface="Times New Roman" charset="0"/>
              </a:rPr>
              <a:t>The food must</a:t>
            </a:r>
            <a:r>
              <a:rPr lang="en-US" baseline="0" dirty="0">
                <a:latin typeface="Times New Roman" charset="0"/>
              </a:rPr>
              <a:t> have been held under temperature control, 4</a:t>
            </a:r>
            <a:r>
              <a:rPr lang="en-US" dirty="0">
                <a:latin typeface="Times New Roman" charset="0"/>
              </a:rPr>
              <a:t>1ºF (5ºC) or lower, prior to being placed in a Time-controlled</a:t>
            </a:r>
            <a:r>
              <a:rPr lang="en-US" baseline="0" dirty="0">
                <a:latin typeface="Times New Roman" charset="0"/>
              </a:rPr>
              <a:t> status.</a:t>
            </a:r>
          </a:p>
          <a:p>
            <a:pPr marL="640594" lvl="1" indent="-174708" defTabSz="931774" fontAlgn="base">
              <a:lnSpc>
                <a:spcPct val="90000"/>
              </a:lnSpc>
              <a:spcAft>
                <a:spcPct val="0"/>
              </a:spcAft>
              <a:buFont typeface="Arial" panose="020B0604020202020204" pitchFamily="34" charset="0"/>
              <a:buChar char="•"/>
              <a:defRPr/>
            </a:pPr>
            <a:r>
              <a:rPr lang="en-US" baseline="0" dirty="0">
                <a:latin typeface="Times New Roman" charset="0"/>
              </a:rPr>
              <a:t>At no time during the six hours may the food temperature exceed </a:t>
            </a:r>
            <a:r>
              <a:rPr lang="en-US" dirty="0">
                <a:latin typeface="Times New Roman" charset="0"/>
              </a:rPr>
              <a:t>70ºF (21ºC).</a:t>
            </a:r>
            <a:r>
              <a:rPr lang="en-US" baseline="0" dirty="0">
                <a:latin typeface="Times New Roman" charset="0"/>
              </a:rPr>
              <a:t>  Because of this restriction, food employees must monitor the food periodically to ensure the internal temperature does not exceed 70</a:t>
            </a:r>
            <a:r>
              <a:rPr lang="en-US" baseline="30000" dirty="0">
                <a:latin typeface="Times New Roman" charset="0"/>
              </a:rPr>
              <a:t>o</a:t>
            </a:r>
            <a:r>
              <a:rPr lang="en-US" baseline="0" dirty="0">
                <a:latin typeface="Times New Roman" charset="0"/>
              </a:rPr>
              <a:t>F.  If it does, the product must be discarded immediately.</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52</a:t>
            </a:fld>
            <a:endParaRPr lang="en-US"/>
          </a:p>
        </p:txBody>
      </p:sp>
    </p:spTree>
    <p:extLst>
      <p:ext uri="{BB962C8B-B14F-4D97-AF65-F5344CB8AC3E}">
        <p14:creationId xmlns:p14="http://schemas.microsoft.com/office/powerpoint/2010/main" val="2501391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So</a:t>
            </a:r>
            <a:r>
              <a:rPr lang="en-US" b="0" baseline="0" dirty="0"/>
              <a:t> far we’ve talked about two of the three layers of protection that address the five major food safety risk factors. The last layer of protection is Proper Cleaning and Sanitizing.</a:t>
            </a:r>
          </a:p>
          <a:p>
            <a:endParaRPr lang="en-US" b="0" baseline="0" dirty="0"/>
          </a:p>
          <a:p>
            <a:pPr defTabSz="931774" eaLnBrk="0" fontAlgn="base" hangingPunct="0">
              <a:spcBef>
                <a:spcPct val="30000"/>
              </a:spcBef>
              <a:spcAft>
                <a:spcPct val="0"/>
              </a:spcAft>
              <a:defRPr/>
            </a:pPr>
            <a:r>
              <a:rPr lang="en-US" b="0" dirty="0"/>
              <a:t>The foodborne illness outbreak depicted</a:t>
            </a:r>
            <a:r>
              <a:rPr lang="en-US" b="0" baseline="0" dirty="0"/>
              <a:t> on this slide occurred in a deployment setting in a contracted dining facility operating at a large forward operating base.  The outbreak investigation found that the facility did not have adequate hot water to sanitize food equipment during manual washing and, although chlorine bleach was available in the facility, only a trace amount was found in the sanitizing rinse compartment during manual pot and pan cleaning and there was no residual in the spray bottles used to sanitize food contact surfaces. Further review of the inspection history indicated that chlorine sanitizing solutions were often found at zero or very low concentrations.</a:t>
            </a:r>
          </a:p>
          <a:p>
            <a:pPr defTabSz="931774" eaLnBrk="0" fontAlgn="base" hangingPunct="0">
              <a:spcBef>
                <a:spcPct val="30000"/>
              </a:spcBef>
              <a:spcAft>
                <a:spcPct val="0"/>
              </a:spcAft>
              <a:defRPr/>
            </a:pPr>
            <a:endParaRPr lang="en-US" b="0" baseline="0" dirty="0"/>
          </a:p>
          <a:p>
            <a:r>
              <a:rPr lang="en-US" b="0" baseline="0" dirty="0"/>
              <a:t>Proper execution of equipment and facility sanitation tasks is essential for protecting food from cross contamination. Specific areas of concern include:</a:t>
            </a:r>
          </a:p>
          <a:p>
            <a:pPr marL="640594" lvl="1" indent="-174708">
              <a:buFont typeface="Arial" panose="020B0604020202020204" pitchFamily="34" charset="0"/>
              <a:buChar char="•"/>
            </a:pPr>
            <a:r>
              <a:rPr lang="en-US" b="0" baseline="0" dirty="0"/>
              <a:t>Managing manual and mechanical dish washing activities;</a:t>
            </a:r>
          </a:p>
          <a:p>
            <a:pPr marL="640594" lvl="1" indent="-174708">
              <a:buFont typeface="Arial" panose="020B0604020202020204" pitchFamily="34" charset="0"/>
              <a:buChar char="•"/>
            </a:pPr>
            <a:r>
              <a:rPr lang="en-US" b="0" baseline="0" dirty="0"/>
              <a:t>Large food equipment that require cleaning-in-place and tables used to prepare foods;</a:t>
            </a:r>
          </a:p>
          <a:p>
            <a:pPr marL="640594" lvl="1" indent="-174708">
              <a:buFont typeface="Arial" panose="020B0604020202020204" pitchFamily="34" charset="0"/>
              <a:buChar char="•"/>
            </a:pPr>
            <a:r>
              <a:rPr lang="en-US" b="0" baseline="0" dirty="0"/>
              <a:t>Maintaining the dinging room and serving lines, to include food and beverage dispensers and condiment containers.</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53</a:t>
            </a:fld>
            <a:endParaRPr lang="en-US"/>
          </a:p>
        </p:txBody>
      </p:sp>
    </p:spTree>
    <p:extLst>
      <p:ext uri="{BB962C8B-B14F-4D97-AF65-F5344CB8AC3E}">
        <p14:creationId xmlns:p14="http://schemas.microsoft.com/office/powerpoint/2010/main" val="3450146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When hot water sanitizing cannot be achieved, an</a:t>
            </a:r>
            <a:r>
              <a:rPr lang="en-US" b="0" baseline="0" dirty="0"/>
              <a:t> EPA-approved chemical sanitizer must be used. These include a bleach solution, quaternary ammonia (commonly referred to as “</a:t>
            </a:r>
            <a:r>
              <a:rPr lang="en-US" b="0" baseline="0" dirty="0" err="1"/>
              <a:t>quats</a:t>
            </a:r>
            <a:r>
              <a:rPr lang="en-US" b="0" baseline="0" dirty="0"/>
              <a:t>”) or iodine.  </a:t>
            </a:r>
          </a:p>
          <a:p>
            <a:pPr marL="640594" lvl="1" indent="-174708">
              <a:buFont typeface="Arial" panose="020B0604020202020204" pitchFamily="34" charset="0"/>
              <a:buChar char="•"/>
            </a:pPr>
            <a:r>
              <a:rPr lang="en-US" b="0" baseline="0" dirty="0"/>
              <a:t>Typically, chemical sanitizers are used on food preparation tables, food and beverage dispensers, and dining room tables.</a:t>
            </a:r>
          </a:p>
          <a:p>
            <a:pPr marL="640594" lvl="1" indent="-174708">
              <a:buFont typeface="Arial" panose="020B0604020202020204" pitchFamily="34" charset="0"/>
              <a:buChar char="•"/>
            </a:pPr>
            <a:r>
              <a:rPr lang="en-US" b="0" baseline="0" dirty="0"/>
              <a:t>When chemical sanitizers are used for manual </a:t>
            </a:r>
            <a:r>
              <a:rPr lang="en-US" b="0" baseline="0" dirty="0" err="1"/>
              <a:t>warewashing</a:t>
            </a:r>
            <a:r>
              <a:rPr lang="en-US" b="0" baseline="0" dirty="0"/>
              <a:t>, more time will be needed to allow sanitized utensil and dishware to dry because the reduced temperature of the rinse water will not promote rapid evaporation during drying.  As a result, additional drainboards may be needed to allow items to air dry.</a:t>
            </a:r>
          </a:p>
          <a:p>
            <a:endParaRPr lang="en-US" b="0" baseline="0" dirty="0"/>
          </a:p>
          <a:p>
            <a:r>
              <a:rPr lang="en-US" b="0" baseline="0" dirty="0"/>
              <a:t>The table on this slide identifies the required chemical concentration for each sanitizing agent. Each of these concentrations prescribes a minimum contact time with the equipment surface to ensure adequate reduction in the number of microorganisms present. Contact times are dependent on the temperature and the pH of the water.  For example,</a:t>
            </a:r>
          </a:p>
          <a:p>
            <a:pPr marL="640594" lvl="1" indent="-174708">
              <a:buFont typeface="Arial" panose="020B0604020202020204" pitchFamily="34" charset="0"/>
              <a:buChar char="•"/>
            </a:pPr>
            <a:r>
              <a:rPr lang="en-US" b="0" baseline="0" dirty="0"/>
              <a:t>A 15-second contact time is required when the chlorine concentration is 100 milligrams per Liter (or 100 parts per million) and the water temperature is cool or lukewarm at about 55</a:t>
            </a:r>
            <a:r>
              <a:rPr lang="en-US" b="0" baseline="30000" dirty="0"/>
              <a:t>o</a:t>
            </a:r>
            <a:r>
              <a:rPr lang="en-US" b="0" baseline="0" dirty="0"/>
              <a:t>F. Note: if the water temperature is less than 75</a:t>
            </a:r>
            <a:r>
              <a:rPr lang="en-US" b="0" baseline="30000" dirty="0"/>
              <a:t>o</a:t>
            </a:r>
            <a:r>
              <a:rPr lang="en-US" b="0" baseline="0" dirty="0"/>
              <a:t>F, the 15-second contact time must be applied.</a:t>
            </a:r>
          </a:p>
          <a:p>
            <a:pPr marL="640594" lvl="1" indent="-174708">
              <a:buFont typeface="Arial" panose="020B0604020202020204" pitchFamily="34" charset="0"/>
              <a:buChar char="•"/>
            </a:pPr>
            <a:r>
              <a:rPr lang="en-US" b="0" baseline="0" dirty="0"/>
              <a:t>If the water temperature is raised to 100</a:t>
            </a:r>
            <a:r>
              <a:rPr lang="en-US" b="0" baseline="30000" dirty="0"/>
              <a:t>o</a:t>
            </a:r>
            <a:r>
              <a:rPr lang="en-US" b="0" baseline="0" dirty="0"/>
              <a:t>F, a reduced chlorine residual of 50 mg/L and a reduced contact time of 7 seconds is adequate. </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54</a:t>
            </a:fld>
            <a:endParaRPr lang="en-US"/>
          </a:p>
        </p:txBody>
      </p:sp>
    </p:spTree>
    <p:extLst>
      <p:ext uri="{BB962C8B-B14F-4D97-AF65-F5344CB8AC3E}">
        <p14:creationId xmlns:p14="http://schemas.microsoft.com/office/powerpoint/2010/main" val="3920406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55</a:t>
            </a:fld>
            <a:endParaRPr lang="en-US"/>
          </a:p>
        </p:txBody>
      </p:sp>
    </p:spTree>
    <p:extLst>
      <p:ext uri="{BB962C8B-B14F-4D97-AF65-F5344CB8AC3E}">
        <p14:creationId xmlns:p14="http://schemas.microsoft.com/office/powerpoint/2010/main" val="358280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1813" y="387350"/>
            <a:ext cx="3641725" cy="2730500"/>
          </a:xfrm>
        </p:spPr>
      </p:sp>
      <p:sp>
        <p:nvSpPr>
          <p:cNvPr id="3" name="Notes Placeholder 2"/>
          <p:cNvSpPr>
            <a:spLocks noGrp="1"/>
          </p:cNvSpPr>
          <p:nvPr>
            <p:ph type="body" idx="1"/>
          </p:nvPr>
        </p:nvSpPr>
        <p:spPr>
          <a:xfrm>
            <a:off x="155787" y="3331210"/>
            <a:ext cx="6698827" cy="5732780"/>
          </a:xfrm>
        </p:spPr>
        <p:txBody>
          <a:bodyPr/>
          <a:lstStyle/>
          <a:p>
            <a:pPr defTabSz="931774" eaLnBrk="0" fontAlgn="base" hangingPunct="0">
              <a:spcAft>
                <a:spcPct val="0"/>
              </a:spcAft>
              <a:defRPr/>
            </a:pPr>
            <a:r>
              <a:rPr lang="en-US" sz="1000" b="1" dirty="0">
                <a:cs typeface="Times New Roman" charset="0"/>
              </a:rPr>
              <a:t>Instructor Notes  </a:t>
            </a:r>
            <a:r>
              <a:rPr lang="en-US" sz="1000" i="1" dirty="0">
                <a:solidFill>
                  <a:srgbClr val="FF0000"/>
                </a:solidFill>
                <a:cs typeface="Times New Roman" charset="0"/>
              </a:rPr>
              <a:t>(Click mouse to animate first bullet for discussion)</a:t>
            </a:r>
            <a:endParaRPr lang="en-US" sz="1000" b="1" dirty="0">
              <a:cs typeface="Times New Roman" charset="0"/>
            </a:endParaRPr>
          </a:p>
          <a:p>
            <a:pPr>
              <a:defRPr/>
            </a:pPr>
            <a:r>
              <a:rPr lang="en-US" sz="1000" dirty="0">
                <a:cs typeface="Times New Roman" pitchFamily="18" charset="0"/>
              </a:rPr>
              <a:t>The threat of foodborne illness or injury comes from the hazards found in food.  Food safety hazards are harmful substances that are chemical, physical, or biological in nature. </a:t>
            </a:r>
            <a:r>
              <a:rPr lang="en-US" sz="1000" i="1" dirty="0">
                <a:solidFill>
                  <a:srgbClr val="FF0000"/>
                </a:solidFill>
                <a:cs typeface="Times New Roman" charset="0"/>
              </a:rPr>
              <a:t>(Click mouse to animate next bullet)</a:t>
            </a:r>
          </a:p>
          <a:p>
            <a:pPr>
              <a:defRPr/>
            </a:pPr>
            <a:endParaRPr lang="en-US" sz="1000" dirty="0">
              <a:cs typeface="Times New Roman" pitchFamily="18" charset="0"/>
            </a:endParaRPr>
          </a:p>
          <a:p>
            <a:r>
              <a:rPr lang="en-US" sz="1000" dirty="0">
                <a:cs typeface="Times New Roman" pitchFamily="18" charset="0"/>
              </a:rPr>
              <a:t> </a:t>
            </a:r>
            <a:r>
              <a:rPr lang="en-US" sz="1000" b="1" dirty="0">
                <a:cs typeface="Times New Roman" pitchFamily="18" charset="0"/>
              </a:rPr>
              <a:t>Chemical hazards </a:t>
            </a:r>
            <a:r>
              <a:rPr lang="en-US" sz="1000" dirty="0">
                <a:cs typeface="Times New Roman" pitchFamily="18" charset="0"/>
              </a:rPr>
              <a:t>involve intoxication due to chemical contamination of food. </a:t>
            </a:r>
          </a:p>
          <a:p>
            <a:pPr marL="179561" lvl="1" indent="-72795">
              <a:buFont typeface="Arial" panose="020B0604020202020204" pitchFamily="34" charset="0"/>
              <a:buChar char="•"/>
            </a:pPr>
            <a:r>
              <a:rPr lang="en-US" sz="1000" u="sng" dirty="0"/>
              <a:t>Toxic Metals</a:t>
            </a:r>
            <a:r>
              <a:rPr lang="en-US" sz="1000" dirty="0"/>
              <a:t> --</a:t>
            </a:r>
            <a:r>
              <a:rPr lang="en-US" sz="1000" b="1" dirty="0"/>
              <a:t> </a:t>
            </a:r>
            <a:r>
              <a:rPr lang="en-US" sz="1000" dirty="0"/>
              <a:t>Excessive amounts of metal residues in food can be toxic.  Some metals, however, produce a toxic effect in minute quantities.  Foods can become contaminated when the wrong equipment is used in the dining facility.  If we use a galvanized container to prepare or store acidic foods, such as orange juice, lemon aid, or tomato sauce, a chemical reaction will occur, causing the zinc to leach out of the metal coating and contaminate the product.  Lead-based flatware and crystal can present a similar problem.  People have also become sick by using refrigerator shelves, containing cadmium, as barbecue grills.  When we prepare foods, we must use only equipment designed for that use.</a:t>
            </a:r>
          </a:p>
          <a:p>
            <a:pPr marL="179561" lvl="1" indent="-72795">
              <a:buFont typeface="Arial" panose="020B0604020202020204" pitchFamily="34" charset="0"/>
              <a:buChar char="•"/>
            </a:pPr>
            <a:r>
              <a:rPr lang="en-US" sz="1000" u="sng" dirty="0"/>
              <a:t>Residues</a:t>
            </a:r>
            <a:r>
              <a:rPr lang="en-US" sz="1000" dirty="0"/>
              <a:t> from detergents, cleaning solutions, or concentrated sanitizers may also present itself as a problem. Food service personnel must only use chemicals approved by the Environmental Protection Agency (EPA) for food service.  Also, all chemicals should be used IAW the manufacturers’ label and proper HAZCOM procedures must be followed for handling and storage.</a:t>
            </a:r>
          </a:p>
          <a:p>
            <a:pPr marL="179561" indent="-72795">
              <a:buFont typeface="Arial" panose="020B0604020202020204" pitchFamily="34" charset="0"/>
              <a:buChar char="•"/>
              <a:defRPr/>
            </a:pPr>
            <a:r>
              <a:rPr lang="en-US" sz="1000" u="sng" dirty="0"/>
              <a:t>Pesticides</a:t>
            </a:r>
            <a:r>
              <a:rPr lang="en-US" sz="1000" dirty="0"/>
              <a:t> -- Chemicals can get into our foods by misusing pesticides either on the farm or in our facility.  One example of this is using bug spray in food preparation areas.  Food service workers are prohibited by TB MED 530 to apply pesticides in food storage, preparation, or service areas.  The best control measures to reduce the potential of pesticide residue intoxication are to purchase food only from veterinary approved sources and to wash all fresh fruits and vegetables regardless of their source. </a:t>
            </a:r>
            <a:r>
              <a:rPr lang="en-US" sz="1000" i="1" dirty="0">
                <a:solidFill>
                  <a:srgbClr val="FF0000"/>
                </a:solidFill>
                <a:cs typeface="Times New Roman" charset="0"/>
              </a:rPr>
              <a:t>(Click mouse to animate next bullet)</a:t>
            </a:r>
          </a:p>
          <a:p>
            <a:pPr marL="179561" indent="-72795">
              <a:buFont typeface="Arial" panose="020B0604020202020204" pitchFamily="34" charset="0"/>
              <a:buChar char="•"/>
              <a:defRPr/>
            </a:pPr>
            <a:endParaRPr lang="en-US" sz="1000" b="1" dirty="0"/>
          </a:p>
          <a:p>
            <a:pPr>
              <a:defRPr/>
            </a:pPr>
            <a:r>
              <a:rPr lang="en-US" sz="1000" dirty="0">
                <a:cs typeface="Times New Roman" pitchFamily="18" charset="0"/>
              </a:rPr>
              <a:t>  </a:t>
            </a:r>
            <a:r>
              <a:rPr lang="en-US" sz="1000" b="1" dirty="0">
                <a:cs typeface="Times New Roman" pitchFamily="18" charset="0"/>
              </a:rPr>
              <a:t>Physical hazards </a:t>
            </a:r>
            <a:r>
              <a:rPr lang="en-US" sz="1000" dirty="0">
                <a:cs typeface="Times New Roman" pitchFamily="18" charset="0"/>
              </a:rPr>
              <a:t>involve injuries caused by chewing or ingesting foreign objects in food.  Although physical hazards are serious to the individual affected, it is not as significant as biological hazards.  Unlike bacteria, the threat of a physical hazard impacts fewer people because it does not multiply or spread on its own. </a:t>
            </a:r>
            <a:r>
              <a:rPr lang="en-US" sz="1000" dirty="0"/>
              <a:t>Wood fragments, stones, bones, metal shavings, and broken glass are among some of the physical hazards that can cause injury.  Other physical hazards include particulates, such as hair, fingernail fragments, and sputum.  These items will not cause a physical injury, but they will introduce harmful bacteria to food, which can lead to foodborne illness. </a:t>
            </a:r>
            <a:r>
              <a:rPr lang="en-US" sz="1000" i="1" dirty="0">
                <a:solidFill>
                  <a:srgbClr val="FF0000"/>
                </a:solidFill>
                <a:cs typeface="Times New Roman" charset="0"/>
              </a:rPr>
              <a:t>(Click mouse to animate next bullet)</a:t>
            </a:r>
          </a:p>
          <a:p>
            <a:pPr>
              <a:defRPr/>
            </a:pPr>
            <a:br>
              <a:rPr lang="en-US" sz="1000" dirty="0">
                <a:cs typeface="Times New Roman" pitchFamily="18" charset="0"/>
              </a:rPr>
            </a:br>
            <a:r>
              <a:rPr lang="en-US" sz="1000" dirty="0">
                <a:cs typeface="Times New Roman" pitchFamily="18" charset="0"/>
              </a:rPr>
              <a:t> </a:t>
            </a:r>
            <a:r>
              <a:rPr lang="en-US" sz="1000" b="1" dirty="0">
                <a:cs typeface="Times New Roman" pitchFamily="18" charset="0"/>
              </a:rPr>
              <a:t>Biological hazards </a:t>
            </a:r>
            <a:r>
              <a:rPr lang="en-US" sz="1000" dirty="0">
                <a:cs typeface="Times New Roman" pitchFamily="18" charset="0"/>
              </a:rPr>
              <a:t>present the most significant threat, accounting for at least two thirds of foodborne illnesses.  </a:t>
            </a:r>
          </a:p>
          <a:p>
            <a:pPr marL="179561" lvl="1" indent="-59854">
              <a:buFont typeface="Arial" pitchFamily="34" charset="0"/>
              <a:buChar char="•"/>
            </a:pPr>
            <a:r>
              <a:rPr lang="en-US" sz="1000" dirty="0">
                <a:cs typeface="Times New Roman" pitchFamily="18" charset="0"/>
              </a:rPr>
              <a:t> Bacteria, viruses, parasites make up the group of biological hazards. Biological agents that cause foodborne illness are commonly refer to as “pathogens” or “pathogenic organisms”. Fungi, such as yeast and molds, are included in the biological hazard group, but they mostly contribute to food spoilage rather than foodborne illness.</a:t>
            </a:r>
          </a:p>
          <a:p>
            <a:pPr marL="179561" lvl="1" indent="-59854">
              <a:buFont typeface="Arial" pitchFamily="34" charset="0"/>
              <a:buChar char="•"/>
            </a:pPr>
            <a:r>
              <a:rPr lang="en-US" sz="1000" dirty="0">
                <a:cs typeface="Times New Roman" pitchFamily="18" charset="0"/>
              </a:rPr>
              <a:t> Within this group, bacteria are generally the greatest cause of foodborne illness.</a:t>
            </a:r>
          </a:p>
          <a:p>
            <a:pPr marL="179561" lvl="1" indent="-59854">
              <a:buFont typeface="Arial" pitchFamily="34" charset="0"/>
              <a:buChar char="•"/>
            </a:pPr>
            <a:r>
              <a:rPr lang="en-US" sz="1000" dirty="0">
                <a:cs typeface="Times New Roman" pitchFamily="18" charset="0"/>
              </a:rPr>
              <a:t> Although food is generally the primary mechanism by which biological hazards are transmitted to an individual, viruses deposited on equipment surfaces from contact with an infected person can subsequently be transferred to food equipment or other individuals when contact is made with the contaminated surface. </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6</a:t>
            </a:fld>
            <a:endParaRPr lang="en-US"/>
          </a:p>
        </p:txBody>
      </p:sp>
    </p:spTree>
    <p:extLst>
      <p:ext uri="{BB962C8B-B14F-4D97-AF65-F5344CB8AC3E}">
        <p14:creationId xmlns:p14="http://schemas.microsoft.com/office/powerpoint/2010/main" val="36734248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b="1" dirty="0"/>
          </a:p>
          <a:p>
            <a:r>
              <a:rPr lang="en-US" b="0" dirty="0"/>
              <a:t>A second clear water rinse is required any time</a:t>
            </a:r>
            <a:r>
              <a:rPr lang="en-US" b="0" baseline="0" dirty="0"/>
              <a:t> a the chemical sanitizer concentration meets or exceeds the values presented on the slide.</a:t>
            </a:r>
            <a:endParaRPr lang="en-US" b="0" dirty="0"/>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56</a:t>
            </a:fld>
            <a:endParaRPr lang="en-US"/>
          </a:p>
        </p:txBody>
      </p:sp>
    </p:spTree>
    <p:extLst>
      <p:ext uri="{BB962C8B-B14F-4D97-AF65-F5344CB8AC3E}">
        <p14:creationId xmlns:p14="http://schemas.microsoft.com/office/powerpoint/2010/main" val="301970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Instructor Notes</a:t>
            </a:r>
          </a:p>
          <a:p>
            <a:r>
              <a:rPr lang="en-US" b="0" i="0" dirty="0"/>
              <a:t>Only chlorine products that are </a:t>
            </a:r>
            <a:r>
              <a:rPr lang="en-US" b="0" i="0" baseline="0" dirty="0"/>
              <a:t>EPA-approved for food service may be used for sanitizing food contact surfaces and equipment. </a:t>
            </a:r>
          </a:p>
          <a:p>
            <a:endParaRPr lang="en-US" b="0" i="0" baseline="0" dirty="0"/>
          </a:p>
          <a:p>
            <a:r>
              <a:rPr lang="en-US" b="0" i="0" baseline="0" dirty="0"/>
              <a:t>Previously, household-type bleach manufactured in the United States had a base strength between 5.25 percent and 6 percent. US products are now formulated with a 8.25 percent base strength. </a:t>
            </a:r>
          </a:p>
          <a:p>
            <a:endParaRPr lang="en-US" b="0" i="0" baseline="0" dirty="0"/>
          </a:p>
          <a:p>
            <a:pPr defTabSz="931774">
              <a:defRPr/>
            </a:pPr>
            <a:r>
              <a:rPr lang="en-US" b="0" i="0" baseline="0" dirty="0"/>
              <a:t>Many foreign brands are manufactured with a much lower concentration, usually around 3.25 percent. </a:t>
            </a:r>
          </a:p>
          <a:p>
            <a:pPr defTabSz="931774">
              <a:defRPr/>
            </a:pPr>
            <a:endParaRPr lang="en-US" b="0" i="0" baseline="0" dirty="0"/>
          </a:p>
          <a:p>
            <a:pPr defTabSz="931774">
              <a:defRPr/>
            </a:pPr>
            <a:r>
              <a:rPr lang="en-US" b="0" i="0" baseline="0" dirty="0"/>
              <a:t>Always look on the label to determine the actual base concentration of the product you are using. </a:t>
            </a:r>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57</a:t>
            </a:fld>
            <a:endParaRPr lang="en-US"/>
          </a:p>
        </p:txBody>
      </p:sp>
    </p:spTree>
    <p:extLst>
      <p:ext uri="{BB962C8B-B14F-4D97-AF65-F5344CB8AC3E}">
        <p14:creationId xmlns:p14="http://schemas.microsoft.com/office/powerpoint/2010/main" val="39190481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Instructor Notes</a:t>
            </a:r>
          </a:p>
          <a:p>
            <a:r>
              <a:rPr lang="en-US" b="0" u="none" dirty="0"/>
              <a:t>Protect all cleaned and</a:t>
            </a:r>
            <a:r>
              <a:rPr lang="en-US" b="0" u="none" baseline="0" dirty="0"/>
              <a:t> sanitized surfaces from contamination by—</a:t>
            </a:r>
          </a:p>
          <a:p>
            <a:pPr marL="640594" lvl="1" indent="-174708">
              <a:buFont typeface="Arial" panose="020B0604020202020204" pitchFamily="34" charset="0"/>
              <a:buChar char="•"/>
            </a:pPr>
            <a:r>
              <a:rPr lang="en-US" b="0" u="none" baseline="0" dirty="0"/>
              <a:t>Storing them away from chemicals and soiled items.</a:t>
            </a:r>
          </a:p>
          <a:p>
            <a:pPr marL="640594" lvl="1" indent="-174708">
              <a:buFont typeface="Arial" panose="020B0604020202020204" pitchFamily="34" charset="0"/>
              <a:buChar char="•"/>
            </a:pPr>
            <a:r>
              <a:rPr lang="en-US" b="0" u="none" baseline="0" dirty="0"/>
              <a:t>Keeping storage racks and shelves free of food residues, dust, and debris.</a:t>
            </a:r>
          </a:p>
          <a:p>
            <a:pPr marL="640594" lvl="1" indent="-174708">
              <a:buFont typeface="Arial" panose="020B0604020202020204" pitchFamily="34" charset="0"/>
              <a:buChar char="•"/>
            </a:pPr>
            <a:r>
              <a:rPr lang="en-US" b="0" u="none" baseline="0" dirty="0"/>
              <a:t>Storing plates and cups inverted or covered.</a:t>
            </a:r>
          </a:p>
          <a:p>
            <a:pPr marL="640594" lvl="1" indent="-174708">
              <a:buFont typeface="Arial" panose="020B0604020202020204" pitchFamily="34" charset="0"/>
              <a:buChar char="•"/>
            </a:pPr>
            <a:r>
              <a:rPr lang="en-US" b="0" u="none" baseline="0" dirty="0"/>
              <a:t>Storing bulk silverware with the handles facing up. Silverware wrapped in linen or paper napkins must also be stored in a protected area.</a:t>
            </a:r>
          </a:p>
          <a:p>
            <a:pPr marL="640594" lvl="1" indent="-174708">
              <a:buFont typeface="Arial" panose="020B0604020202020204" pitchFamily="34" charset="0"/>
              <a:buChar char="•"/>
            </a:pPr>
            <a:r>
              <a:rPr lang="en-US" b="0" u="none" baseline="0" dirty="0"/>
              <a:t>Always wash your hands before handling cleaned items.</a:t>
            </a:r>
          </a:p>
          <a:p>
            <a:pPr marL="640594" lvl="1" indent="-174708">
              <a:buFont typeface="Arial" panose="020B0604020202020204" pitchFamily="34" charset="0"/>
              <a:buChar char="•"/>
            </a:pPr>
            <a:r>
              <a:rPr lang="en-US" b="0" u="none" baseline="0" dirty="0"/>
              <a:t>Take care not to touch the surface of plates, glasses, and silverware that come into contact with food or the patron’s mouth.</a:t>
            </a:r>
            <a:endParaRPr lang="en-US" b="0" u="none" dirty="0"/>
          </a:p>
          <a:p>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58</a:t>
            </a:fld>
            <a:endParaRPr lang="en-US"/>
          </a:p>
        </p:txBody>
      </p:sp>
    </p:spTree>
    <p:extLst>
      <p:ext uri="{BB962C8B-B14F-4D97-AF65-F5344CB8AC3E}">
        <p14:creationId xmlns:p14="http://schemas.microsoft.com/office/powerpoint/2010/main" val="292902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Times New Roman" charset="0"/>
                <a:cs typeface="Times New Roman" charset="0"/>
              </a:rPr>
              <a:t>Instructor Notes</a:t>
            </a:r>
          </a:p>
          <a:p>
            <a:r>
              <a:rPr lang="en-US" dirty="0"/>
              <a:t>Because biological hazards present the greatest threat to food safety, it is important for us to understand how they affect us. The</a:t>
            </a:r>
            <a:r>
              <a:rPr lang="en-US" baseline="0" dirty="0"/>
              <a:t> remainder of this training will be focused on controlling the biological hazards.</a:t>
            </a:r>
            <a:endParaRPr lang="en-US" dirty="0"/>
          </a:p>
          <a:p>
            <a:r>
              <a:rPr lang="en-US" dirty="0"/>
              <a:t> </a:t>
            </a:r>
          </a:p>
          <a:p>
            <a:r>
              <a:rPr lang="en-US" dirty="0"/>
              <a:t>  Bacteria are microscopic.  You can’t see them or smell them when they are present in food.  In order to survive, bacteria need to be in contact with food.  Under ideal temperature and moisture conditions, bacteria will double in numbers every 15 to 30 minutes.</a:t>
            </a:r>
          </a:p>
        </p:txBody>
      </p:sp>
      <p:sp>
        <p:nvSpPr>
          <p:cNvPr id="4" name="Slide Number Placeholder 3"/>
          <p:cNvSpPr>
            <a:spLocks noGrp="1"/>
          </p:cNvSpPr>
          <p:nvPr>
            <p:ph type="sldNum" sz="quarter" idx="10"/>
          </p:nvPr>
        </p:nvSpPr>
        <p:spPr/>
        <p:txBody>
          <a:bodyPr/>
          <a:lstStyle/>
          <a:p>
            <a:fld id="{76427349-C6C3-4369-A1D3-C1DE3358E1FE}" type="slidenum">
              <a:rPr lang="en-US" smtClean="0"/>
              <a:t>7</a:t>
            </a:fld>
            <a:endParaRPr lang="en-US"/>
          </a:p>
        </p:txBody>
      </p:sp>
    </p:spTree>
    <p:extLst>
      <p:ext uri="{BB962C8B-B14F-4D97-AF65-F5344CB8AC3E}">
        <p14:creationId xmlns:p14="http://schemas.microsoft.com/office/powerpoint/2010/main" val="323032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Times New Roman" charset="0"/>
                <a:cs typeface="Times New Roman" charset="0"/>
              </a:rPr>
              <a:t>Instructor Notes</a:t>
            </a:r>
          </a:p>
          <a:p>
            <a:r>
              <a:rPr lang="en-US" dirty="0"/>
              <a:t>Bacteria can affect us two ways: infection or intoxication. </a:t>
            </a:r>
          </a:p>
          <a:p>
            <a:pPr marL="281473" lvl="1" indent="-174708">
              <a:buFont typeface="Arial" panose="020B0604020202020204" pitchFamily="34" charset="0"/>
              <a:buChar char="•"/>
            </a:pPr>
            <a:r>
              <a:rPr lang="en-US" u="sng" dirty="0"/>
              <a:t>Infection</a:t>
            </a:r>
            <a:r>
              <a:rPr lang="en-US" dirty="0"/>
              <a:t> results from eating the living organisms or cells.  </a:t>
            </a:r>
          </a:p>
          <a:p>
            <a:pPr marL="640594" lvl="2" indent="-174708">
              <a:buFont typeface="Arial" panose="020B0604020202020204" pitchFamily="34" charset="0"/>
              <a:buChar char="•"/>
            </a:pPr>
            <a:r>
              <a:rPr lang="en-US" dirty="0"/>
              <a:t>Most foodborne pathogens reproduce well at temperatures that are close to that of the human body.  When living cells are ingested, the human body serves as an incubator, allowing pathogens to grow and multiply. </a:t>
            </a:r>
          </a:p>
          <a:p>
            <a:pPr marL="640594" lvl="2" indent="-174708">
              <a:buFont typeface="Arial" panose="020B0604020202020204" pitchFamily="34" charset="0"/>
              <a:buChar char="•"/>
            </a:pPr>
            <a:r>
              <a:rPr lang="en-US" dirty="0"/>
              <a:t>Most infective bacterial pathogens will reproduce rapidly at temperatures that are above 41</a:t>
            </a:r>
            <a:r>
              <a:rPr lang="en-US" baseline="30000" dirty="0"/>
              <a:t>o</a:t>
            </a:r>
            <a:r>
              <a:rPr lang="en-US" dirty="0"/>
              <a:t>F and below 135</a:t>
            </a:r>
            <a:r>
              <a:rPr lang="en-US" baseline="30000" dirty="0"/>
              <a:t>o</a:t>
            </a:r>
            <a:r>
              <a:rPr lang="en-US" dirty="0"/>
              <a:t>F.  </a:t>
            </a:r>
          </a:p>
          <a:p>
            <a:pPr marL="640594" lvl="2" indent="-174708">
              <a:buFont typeface="Arial" panose="020B0604020202020204" pitchFamily="34" charset="0"/>
              <a:buChar char="•"/>
            </a:pPr>
            <a:r>
              <a:rPr lang="en-US" dirty="0"/>
              <a:t>Factors that promote the growth of harmful bacteria include adequate nutrients, moisture, and a neutral pH (or acidity level) of the food. These are the characteristics that designate foods as potentially hazardous and requiring time or temperature control to ensure its safety.</a:t>
            </a:r>
            <a:br>
              <a:rPr lang="en-US" dirty="0"/>
            </a:br>
            <a:endParaRPr lang="en-US" dirty="0"/>
          </a:p>
          <a:p>
            <a:pPr marL="281473" lvl="1" indent="-174708">
              <a:buFont typeface="Arial" panose="020B0604020202020204" pitchFamily="34" charset="0"/>
              <a:buChar char="•"/>
            </a:pPr>
            <a:r>
              <a:rPr lang="en-US" u="sng" dirty="0"/>
              <a:t>Intoxication</a:t>
            </a:r>
            <a:r>
              <a:rPr lang="en-US" dirty="0"/>
              <a:t> is defined as an illness that results from eating toxins. </a:t>
            </a:r>
          </a:p>
          <a:p>
            <a:pPr marL="640594" lvl="2" indent="-174708">
              <a:buFont typeface="Arial" panose="020B0604020202020204" pitchFamily="34" charset="0"/>
              <a:buChar char="•"/>
            </a:pPr>
            <a:r>
              <a:rPr lang="en-US" dirty="0"/>
              <a:t>Some bacteria produce one or more toxins, which are chemical residues deposited as a byproduct during cellular reproduction. </a:t>
            </a:r>
          </a:p>
          <a:p>
            <a:pPr marL="640594" lvl="2" indent="-174708">
              <a:buFont typeface="Arial" panose="020B0604020202020204" pitchFamily="34" charset="0"/>
              <a:buChar char="•"/>
            </a:pPr>
            <a:r>
              <a:rPr lang="en-US" dirty="0"/>
              <a:t>Toxigenic bacteria are also infective in that the living (or vegetative) cells will cause illness when ingested.</a:t>
            </a:r>
          </a:p>
          <a:p>
            <a:pPr marL="640594" lvl="2" indent="-174708">
              <a:buFont typeface="Arial" panose="020B0604020202020204" pitchFamily="34" charset="0"/>
              <a:buChar char="•"/>
            </a:pPr>
            <a:r>
              <a:rPr lang="en-US" dirty="0"/>
              <a:t>Cooking may destroy living bacterial cells, however, toxins deposited by the bacteria are generally heat stable and are not destroyed or neutralized during cooking; this results in a foodborne-intoxication. </a:t>
            </a:r>
          </a:p>
          <a:p>
            <a:pPr marL="640594" lvl="2" indent="-174708">
              <a:buFont typeface="Arial" panose="020B0604020202020204" pitchFamily="34" charset="0"/>
              <a:buChar char="•"/>
            </a:pPr>
            <a:r>
              <a:rPr lang="en-US" dirty="0"/>
              <a:t>Illness resulting from foodborne intoxication generally will show within</a:t>
            </a:r>
            <a:r>
              <a:rPr lang="en-US" baseline="0" dirty="0"/>
              <a:t> 30 minutes or up to a few hours after eating a contaminated food. </a:t>
            </a:r>
            <a:endParaRPr lang="en-US" dirty="0"/>
          </a:p>
        </p:txBody>
      </p:sp>
      <p:sp>
        <p:nvSpPr>
          <p:cNvPr id="4" name="Slide Number Placeholder 3"/>
          <p:cNvSpPr>
            <a:spLocks noGrp="1"/>
          </p:cNvSpPr>
          <p:nvPr>
            <p:ph type="sldNum" sz="quarter" idx="10"/>
          </p:nvPr>
        </p:nvSpPr>
        <p:spPr/>
        <p:txBody>
          <a:bodyPr/>
          <a:lstStyle/>
          <a:p>
            <a:fld id="{76427349-C6C3-4369-A1D3-C1DE3358E1FE}" type="slidenum">
              <a:rPr lang="en-US" smtClean="0"/>
              <a:t>8</a:t>
            </a:fld>
            <a:endParaRPr lang="en-US"/>
          </a:p>
        </p:txBody>
      </p:sp>
    </p:spTree>
    <p:extLst>
      <p:ext uri="{BB962C8B-B14F-4D97-AF65-F5344CB8AC3E}">
        <p14:creationId xmlns:p14="http://schemas.microsoft.com/office/powerpoint/2010/main" val="13447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dirty="0">
                <a:latin typeface="Times New Roman" charset="0"/>
                <a:cs typeface="Times New Roman" charset="0"/>
              </a:rPr>
              <a:t>Instructor Notes</a:t>
            </a:r>
          </a:p>
          <a:p>
            <a:r>
              <a:rPr lang="en-US" dirty="0"/>
              <a:t>Some bacteria produce spores. What</a:t>
            </a:r>
            <a:r>
              <a:rPr lang="en-US" baseline="0" dirty="0"/>
              <a:t> are spores and how do they act?</a:t>
            </a:r>
          </a:p>
          <a:p>
            <a:endParaRPr lang="en-US" dirty="0"/>
          </a:p>
          <a:p>
            <a:pPr marL="401180" lvl="1" indent="-174708">
              <a:buFont typeface="Arial" panose="020B0604020202020204" pitchFamily="34" charset="0"/>
              <a:buChar char="•"/>
            </a:pPr>
            <a:r>
              <a:rPr lang="en-US" dirty="0"/>
              <a:t>Spores are dormant cells formed by some bacteria as a protective measure against adverse conditions.  The dormant cell is encapsulated in a hard protein coat that protects the nucleus of the cell.  </a:t>
            </a:r>
            <a:br>
              <a:rPr lang="en-US" dirty="0"/>
            </a:br>
            <a:endParaRPr lang="en-US" dirty="0"/>
          </a:p>
          <a:p>
            <a:pPr marL="401180" lvl="1" indent="-174708">
              <a:buFont typeface="Arial" panose="020B0604020202020204" pitchFamily="34" charset="0"/>
              <a:buChar char="•"/>
            </a:pPr>
            <a:r>
              <a:rPr lang="en-US" dirty="0"/>
              <a:t>Because of the protective coating, spores are not destroyed during cooking or freezing processes.  Spores lie dormant until environmental conditions are conducive for growth.  </a:t>
            </a:r>
            <a:br>
              <a:rPr lang="en-US" dirty="0"/>
            </a:br>
            <a:endParaRPr lang="en-US" dirty="0"/>
          </a:p>
          <a:p>
            <a:pPr marL="401180" lvl="1" indent="-174708">
              <a:buFont typeface="Arial" panose="020B0604020202020204" pitchFamily="34" charset="0"/>
              <a:buChar char="•"/>
            </a:pPr>
            <a:r>
              <a:rPr lang="en-US" dirty="0"/>
              <a:t>Adequately cooking of foods (such as green beans and rice) that are potentially contaminated with spore-forming bacteria may destroy living bacterial cells, rendering the product safe to eat.  However, spores are left undestroyed in the product. Potentially hazardous foods held at unsafe temperatures between 41 and 135</a:t>
            </a:r>
            <a:r>
              <a:rPr lang="en-US" baseline="30000" dirty="0"/>
              <a:t>o</a:t>
            </a:r>
            <a:r>
              <a:rPr lang="en-US" baseline="0" dirty="0"/>
              <a:t>F </a:t>
            </a:r>
            <a:r>
              <a:rPr lang="en-US" dirty="0"/>
              <a:t>for several hours prompt these spores to “wake up” and begin multiplying. </a:t>
            </a:r>
          </a:p>
        </p:txBody>
      </p:sp>
      <p:sp>
        <p:nvSpPr>
          <p:cNvPr id="4" name="Slide Number Placeholder 3"/>
          <p:cNvSpPr>
            <a:spLocks noGrp="1"/>
          </p:cNvSpPr>
          <p:nvPr>
            <p:ph type="sldNum" sz="quarter" idx="10"/>
          </p:nvPr>
        </p:nvSpPr>
        <p:spPr/>
        <p:txBody>
          <a:bodyPr/>
          <a:lstStyle/>
          <a:p>
            <a:fld id="{76427349-C6C3-4369-A1D3-C1DE3358E1FE}" type="slidenum">
              <a:rPr lang="en-US" smtClean="0"/>
              <a:t>9</a:t>
            </a:fld>
            <a:endParaRPr lang="en-US"/>
          </a:p>
        </p:txBody>
      </p:sp>
    </p:spTree>
    <p:extLst>
      <p:ext uri="{BB962C8B-B14F-4D97-AF65-F5344CB8AC3E}">
        <p14:creationId xmlns:p14="http://schemas.microsoft.com/office/powerpoint/2010/main" val="421769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153573" cy="4570730"/>
          </a:xfrm>
        </p:spPr>
        <p:txBody>
          <a:bodyPr/>
          <a:lstStyle/>
          <a:p>
            <a:r>
              <a:rPr lang="en-US" sz="1100" b="1" dirty="0"/>
              <a:t>Instructor Notes</a:t>
            </a:r>
          </a:p>
          <a:p>
            <a:r>
              <a:rPr lang="en-US" sz="1100" dirty="0"/>
              <a:t>There are several hundred species of bacteria that contribute to foodborne illnesses.  For the purpose of this class, it is not important to know what they are, but rather, where they come from and how they affect us.   </a:t>
            </a:r>
          </a:p>
          <a:p>
            <a:r>
              <a:rPr lang="en-US" sz="1100" dirty="0"/>
              <a:t> </a:t>
            </a:r>
          </a:p>
          <a:p>
            <a:r>
              <a:rPr lang="en-US" sz="1100" dirty="0"/>
              <a:t>Bacteria such as Salmonella, Campylobacter, E-coli, and </a:t>
            </a:r>
            <a:r>
              <a:rPr lang="en-US" sz="1100" dirty="0" err="1"/>
              <a:t>Shigella</a:t>
            </a:r>
            <a:r>
              <a:rPr lang="en-US" sz="1100" dirty="0"/>
              <a:t> are examples of infective foodborne pathogens.  These bacteria do not produce toxins or spores.  Illness occurs when a sufficient number of living cells are ingested.  These pathogens are naturally found in the intestinal tract of animals and can be cultured from most soils. </a:t>
            </a:r>
          </a:p>
          <a:p>
            <a:pPr marL="815302" lvl="1" indent="-349415">
              <a:buFont typeface="Arial" panose="020B0604020202020204" pitchFamily="34" charset="0"/>
              <a:buChar char="•"/>
            </a:pPr>
            <a:r>
              <a:rPr lang="en-US" sz="1100" dirty="0"/>
              <a:t>Salmonella -- The main vehicles for transmitting salmonella are meat, poultry, raw or partially cooked eggs or egg products, unpasteurized milk or dairy products, and raw seed sprouts. </a:t>
            </a:r>
          </a:p>
          <a:p>
            <a:pPr marL="815302" lvl="1" indent="-349415">
              <a:buFont typeface="Arial" panose="020B0604020202020204" pitchFamily="34" charset="0"/>
              <a:buChar char="•"/>
            </a:pPr>
            <a:r>
              <a:rPr lang="en-US" sz="1100" dirty="0"/>
              <a:t>Campylobacter -- Campylobacter contamination of dairy products, poultry, pork, beef, and lamb is probably even more common than salmonella. </a:t>
            </a:r>
          </a:p>
          <a:p>
            <a:pPr marL="815302" lvl="1" indent="-349415">
              <a:buFont typeface="Arial" panose="020B0604020202020204" pitchFamily="34" charset="0"/>
              <a:buChar char="•"/>
            </a:pPr>
            <a:r>
              <a:rPr lang="en-US" sz="1100" dirty="0" err="1"/>
              <a:t>Shigella</a:t>
            </a:r>
            <a:r>
              <a:rPr lang="en-US" sz="1100" dirty="0"/>
              <a:t> -- Bloody diarrhea is a common symptom of Shigellosis. When infected workers fail to wash their hands properly, they transmit the bacteria to food.  Flies are also thought to be responsible for the transmission of this bacteria.</a:t>
            </a:r>
          </a:p>
          <a:p>
            <a:endParaRPr lang="en-US" sz="1100" dirty="0"/>
          </a:p>
          <a:p>
            <a:r>
              <a:rPr lang="en-US" sz="1100" dirty="0"/>
              <a:t>Listeria bacteria is also an infective pathogen that does not produce a toxin or spores. This bacteria is commonly found in cool, damp environments such as floor drains or condensation lines inside refrigeration units. </a:t>
            </a:r>
          </a:p>
          <a:p>
            <a:pPr marL="640594" lvl="1" indent="-174708">
              <a:buFont typeface="Arial" panose="020B0604020202020204" pitchFamily="34" charset="0"/>
              <a:buChar char="•"/>
            </a:pPr>
            <a:r>
              <a:rPr lang="en-US" sz="1100" dirty="0"/>
              <a:t>Foods commonly affected by listeria include raw, soil-grown vegetables, dairy products, raw meats and poultry, and pre-cooked meats such as deli meats and hot dogs.</a:t>
            </a:r>
          </a:p>
          <a:p>
            <a:pPr marL="640594" lvl="1" indent="-174708">
              <a:buFont typeface="Arial" panose="020B0604020202020204" pitchFamily="34" charset="0"/>
              <a:buChar char="•"/>
            </a:pPr>
            <a:r>
              <a:rPr lang="en-US" sz="1100" dirty="0"/>
              <a:t>The most effective means of control within the food establishment is to prevent condensation on fans in refrigerators from dripping onto food and to keep facilities and floors clean and dry.</a:t>
            </a:r>
          </a:p>
        </p:txBody>
      </p:sp>
      <p:sp>
        <p:nvSpPr>
          <p:cNvPr id="4" name="Slide Number Placeholder 3"/>
          <p:cNvSpPr>
            <a:spLocks noGrp="1"/>
          </p:cNvSpPr>
          <p:nvPr>
            <p:ph type="sldNum" sz="quarter" idx="10"/>
          </p:nvPr>
        </p:nvSpPr>
        <p:spPr/>
        <p:txBody>
          <a:bodyPr/>
          <a:lstStyle/>
          <a:p>
            <a:fld id="{76427349-C6C3-4369-A1D3-C1DE3358E1FE}" type="slidenum">
              <a:rPr lang="en-US" smtClean="0"/>
              <a:t>10</a:t>
            </a:fld>
            <a:endParaRPr lang="en-US"/>
          </a:p>
        </p:txBody>
      </p:sp>
    </p:spTree>
    <p:extLst>
      <p:ext uri="{BB962C8B-B14F-4D97-AF65-F5344CB8AC3E}">
        <p14:creationId xmlns:p14="http://schemas.microsoft.com/office/powerpoint/2010/main" val="357790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963"/>
            <a:ext cx="8229600" cy="5905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258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03" y="598290"/>
            <a:ext cx="2057702" cy="549771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596" y="598290"/>
            <a:ext cx="6027965" cy="549771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367263479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236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801"/>
            <a:ext cx="7772703" cy="1361777"/>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722690" y="2906613"/>
            <a:ext cx="7772703" cy="1500188"/>
          </a:xfrm>
        </p:spPr>
        <p:txBody>
          <a:bodyPr anchor="b"/>
          <a:lstStyle>
            <a:lvl1pPr marL="0" indent="0">
              <a:buNone/>
              <a:defRPr sz="1900"/>
            </a:lvl1pPr>
            <a:lvl2pPr marL="432465" indent="0">
              <a:buNone/>
              <a:defRPr sz="1700"/>
            </a:lvl2pPr>
            <a:lvl3pPr marL="864931" indent="0">
              <a:buNone/>
              <a:defRPr sz="1500"/>
            </a:lvl3pPr>
            <a:lvl4pPr marL="1297396" indent="0">
              <a:buNone/>
              <a:defRPr sz="1300"/>
            </a:lvl4pPr>
            <a:lvl5pPr marL="1729862" indent="0">
              <a:buNone/>
              <a:defRPr sz="1300"/>
            </a:lvl5pPr>
            <a:lvl6pPr marL="2162327" indent="0">
              <a:buNone/>
              <a:defRPr sz="1300"/>
            </a:lvl6pPr>
            <a:lvl7pPr marL="2594793" indent="0">
              <a:buNone/>
              <a:defRPr sz="1300"/>
            </a:lvl7pPr>
            <a:lvl8pPr marL="3027258" indent="0">
              <a:buNone/>
              <a:defRPr sz="1300"/>
            </a:lvl8pPr>
            <a:lvl9pPr marL="3459724" indent="0">
              <a:buNone/>
              <a:defRPr sz="1300"/>
            </a:lvl9pPr>
          </a:lstStyle>
          <a:p>
            <a:pPr lvl="0"/>
            <a:r>
              <a:rPr lang="en-US"/>
              <a:t>Edit Master text styles</a:t>
            </a:r>
          </a:p>
        </p:txBody>
      </p:sp>
    </p:spTree>
    <p:extLst>
      <p:ext uri="{BB962C8B-B14F-4D97-AF65-F5344CB8AC3E}">
        <p14:creationId xmlns:p14="http://schemas.microsoft.com/office/powerpoint/2010/main" val="158229317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596" y="1570138"/>
            <a:ext cx="4042833" cy="45258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4572" y="1570138"/>
            <a:ext cx="4042833" cy="4525863"/>
          </a:xfrm>
        </p:spPr>
        <p:txBody>
          <a:bodyPr/>
          <a:lstStyle>
            <a:lvl1pPr>
              <a:defRPr sz="26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266883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5333"/>
            <a:ext cx="823081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6595" y="1534419"/>
            <a:ext cx="4041322" cy="639961"/>
          </a:xfrm>
        </p:spPr>
        <p:txBody>
          <a:bodyPr anchor="b"/>
          <a:lstStyle>
            <a:lvl1pPr marL="0" indent="0">
              <a:buNone/>
              <a:defRPr sz="23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a:t>Edit Master text styles</a:t>
            </a:r>
          </a:p>
        </p:txBody>
      </p:sp>
      <p:sp>
        <p:nvSpPr>
          <p:cNvPr id="4" name="Content Placeholder 3"/>
          <p:cNvSpPr>
            <a:spLocks noGrp="1"/>
          </p:cNvSpPr>
          <p:nvPr>
            <p:ph sz="half" idx="2"/>
          </p:nvPr>
        </p:nvSpPr>
        <p:spPr>
          <a:xfrm>
            <a:off x="456595" y="2174380"/>
            <a:ext cx="4041322"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72" y="1534419"/>
            <a:ext cx="4042833" cy="639961"/>
          </a:xfrm>
        </p:spPr>
        <p:txBody>
          <a:bodyPr anchor="b"/>
          <a:lstStyle>
            <a:lvl1pPr marL="0" indent="0">
              <a:buNone/>
              <a:defRPr sz="2300" b="1"/>
            </a:lvl1pPr>
            <a:lvl2pPr marL="432465" indent="0">
              <a:buNone/>
              <a:defRPr sz="1900" b="1"/>
            </a:lvl2pPr>
            <a:lvl3pPr marL="864931" indent="0">
              <a:buNone/>
              <a:defRPr sz="1700" b="1"/>
            </a:lvl3pPr>
            <a:lvl4pPr marL="1297396" indent="0">
              <a:buNone/>
              <a:defRPr sz="1500" b="1"/>
            </a:lvl4pPr>
            <a:lvl5pPr marL="1729862" indent="0">
              <a:buNone/>
              <a:defRPr sz="1500" b="1"/>
            </a:lvl5pPr>
            <a:lvl6pPr marL="2162327" indent="0">
              <a:buNone/>
              <a:defRPr sz="1500" b="1"/>
            </a:lvl6pPr>
            <a:lvl7pPr marL="2594793" indent="0">
              <a:buNone/>
              <a:defRPr sz="1500" b="1"/>
            </a:lvl7pPr>
            <a:lvl8pPr marL="3027258" indent="0">
              <a:buNone/>
              <a:defRPr sz="1500" b="1"/>
            </a:lvl8pPr>
            <a:lvl9pPr marL="3459724" indent="0">
              <a:buNone/>
              <a:defRPr sz="1500" b="1"/>
            </a:lvl9pPr>
          </a:lstStyle>
          <a:p>
            <a:pPr lvl="0"/>
            <a:r>
              <a:rPr lang="en-US"/>
              <a:t>Edit Master text styles</a:t>
            </a:r>
          </a:p>
        </p:txBody>
      </p:sp>
      <p:sp>
        <p:nvSpPr>
          <p:cNvPr id="6" name="Content Placeholder 5"/>
          <p:cNvSpPr>
            <a:spLocks noGrp="1"/>
          </p:cNvSpPr>
          <p:nvPr>
            <p:ph sz="quarter" idx="4"/>
          </p:nvPr>
        </p:nvSpPr>
        <p:spPr>
          <a:xfrm>
            <a:off x="4644572" y="2174380"/>
            <a:ext cx="4042833" cy="3951386"/>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98420967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132669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39898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2357"/>
            <a:ext cx="3008690" cy="116234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655" y="272356"/>
            <a:ext cx="5111750" cy="5853410"/>
          </a:xfrm>
        </p:spPr>
        <p:txBody>
          <a:bodyPr/>
          <a:lstStyle>
            <a:lvl1pPr>
              <a:defRPr sz="30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596" y="1434703"/>
            <a:ext cx="3008690" cy="4691063"/>
          </a:xfrm>
        </p:spPr>
        <p:txBody>
          <a:bodyPr/>
          <a:lstStyle>
            <a:lvl1pPr marL="0" indent="0">
              <a:buNone/>
              <a:defRPr sz="13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a:t>Edit Master text styles</a:t>
            </a:r>
          </a:p>
        </p:txBody>
      </p:sp>
    </p:spTree>
    <p:extLst>
      <p:ext uri="{BB962C8B-B14F-4D97-AF65-F5344CB8AC3E}">
        <p14:creationId xmlns:p14="http://schemas.microsoft.com/office/powerpoint/2010/main" val="68791222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1195"/>
            <a:ext cx="5486702" cy="565547"/>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1608" y="613172"/>
            <a:ext cx="5486702" cy="4115098"/>
          </a:xfrm>
        </p:spPr>
        <p:txBody>
          <a:bodyPr/>
          <a:lstStyle>
            <a:lvl1pPr marL="0" indent="0">
              <a:buNone/>
              <a:defRPr sz="3000"/>
            </a:lvl1pPr>
            <a:lvl2pPr marL="432465" indent="0">
              <a:buNone/>
              <a:defRPr sz="2600"/>
            </a:lvl2pPr>
            <a:lvl3pPr marL="864931" indent="0">
              <a:buNone/>
              <a:defRPr sz="2300"/>
            </a:lvl3pPr>
            <a:lvl4pPr marL="1297396" indent="0">
              <a:buNone/>
              <a:defRPr sz="1900"/>
            </a:lvl4pPr>
            <a:lvl5pPr marL="1729862" indent="0">
              <a:buNone/>
              <a:defRPr sz="1900"/>
            </a:lvl5pPr>
            <a:lvl6pPr marL="2162327" indent="0">
              <a:buNone/>
              <a:defRPr sz="1900"/>
            </a:lvl6pPr>
            <a:lvl7pPr marL="2594793" indent="0">
              <a:buNone/>
              <a:defRPr sz="1900"/>
            </a:lvl7pPr>
            <a:lvl8pPr marL="3027258" indent="0">
              <a:buNone/>
              <a:defRPr sz="1900"/>
            </a:lvl8pPr>
            <a:lvl9pPr marL="3459724" indent="0">
              <a:buNone/>
              <a:defRPr sz="19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1608" y="5366742"/>
            <a:ext cx="5486702" cy="805161"/>
          </a:xfrm>
        </p:spPr>
        <p:txBody>
          <a:bodyPr/>
          <a:lstStyle>
            <a:lvl1pPr marL="0" indent="0">
              <a:buNone/>
              <a:defRPr sz="1300"/>
            </a:lvl1pPr>
            <a:lvl2pPr marL="432465" indent="0">
              <a:buNone/>
              <a:defRPr sz="1100"/>
            </a:lvl2pPr>
            <a:lvl3pPr marL="864931" indent="0">
              <a:buNone/>
              <a:defRPr sz="900"/>
            </a:lvl3pPr>
            <a:lvl4pPr marL="1297396" indent="0">
              <a:buNone/>
              <a:defRPr sz="900"/>
            </a:lvl4pPr>
            <a:lvl5pPr marL="1729862" indent="0">
              <a:buNone/>
              <a:defRPr sz="900"/>
            </a:lvl5pPr>
            <a:lvl6pPr marL="2162327" indent="0">
              <a:buNone/>
              <a:defRPr sz="900"/>
            </a:lvl6pPr>
            <a:lvl7pPr marL="2594793" indent="0">
              <a:buNone/>
              <a:defRPr sz="900"/>
            </a:lvl7pPr>
            <a:lvl8pPr marL="3027258" indent="0">
              <a:buNone/>
              <a:defRPr sz="900"/>
            </a:lvl8pPr>
            <a:lvl9pPr marL="3459724" indent="0">
              <a:buNone/>
              <a:defRPr sz="900"/>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357226970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11445925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70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588125" y="6589713"/>
            <a:ext cx="1177925" cy="339725"/>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eaLnBrk="1" hangingPunct="1">
              <a:defRPr sz="1100"/>
            </a:lvl1pPr>
          </a:lstStyle>
          <a:p>
            <a:fld id="{09C0F965-679E-4964-9AA4-302CAD5CC36B}" type="slidenum">
              <a:rPr lang="en-US" smtClean="0"/>
              <a:pPr/>
              <a:t>‹#›</a:t>
            </a:fld>
            <a:endParaRPr lang="en-US" dirty="0"/>
          </a:p>
        </p:txBody>
      </p:sp>
      <p:sp>
        <p:nvSpPr>
          <p:cNvPr id="1028" name="Rectangle 25"/>
          <p:cNvSpPr>
            <a:spLocks noChangeArrowheads="1"/>
          </p:cNvSpPr>
          <p:nvPr/>
        </p:nvSpPr>
        <p:spPr bwMode="auto">
          <a:xfrm>
            <a:off x="1581150" y="80963"/>
            <a:ext cx="59690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900" b="1" dirty="0">
                <a:solidFill>
                  <a:srgbClr val="660033"/>
                </a:solidFill>
              </a:rPr>
              <a:t>Select SLIDE MASTER to Insert Briefing Title Here</a:t>
            </a:r>
          </a:p>
        </p:txBody>
      </p:sp>
      <p:sp>
        <p:nvSpPr>
          <p:cNvPr id="1029" name="Rectangle 26"/>
          <p:cNvSpPr>
            <a:spLocks noGrp="1" noChangeArrowheads="1"/>
          </p:cNvSpPr>
          <p:nvPr>
            <p:ph type="title"/>
          </p:nvPr>
        </p:nvSpPr>
        <p:spPr bwMode="auto">
          <a:xfrm>
            <a:off x="457200" y="598488"/>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93" tIns="43247" rIns="86493" bIns="43247" numCol="1" anchor="ctr" anchorCtr="0" compatLnSpc="1">
            <a:prstTxWarp prst="textNoShape">
              <a:avLst/>
            </a:prstTxWarp>
          </a:bodyPr>
          <a:lstStyle/>
          <a:p>
            <a:pPr lvl="0"/>
            <a:r>
              <a:rPr lang="en-US" altLang="en-US" dirty="0"/>
              <a:t>Click to edit Master title style</a:t>
            </a:r>
          </a:p>
        </p:txBody>
      </p:sp>
      <p:sp>
        <p:nvSpPr>
          <p:cNvPr id="2" name="Rectangle 28"/>
          <p:cNvSpPr>
            <a:spLocks noChangeArrowheads="1"/>
          </p:cNvSpPr>
          <p:nvPr/>
        </p:nvSpPr>
        <p:spPr bwMode="auto">
          <a:xfrm>
            <a:off x="8083550" y="6532563"/>
            <a:ext cx="1000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5" tIns="45683" rIns="91365" bIns="45683"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28F11351-C93A-4E6D-949A-7A5EE8768CB1}" type="datetime5">
              <a:rPr lang="en-US" altLang="en-US" sz="900" smtClean="0"/>
              <a:pPr algn="r" eaLnBrk="1" hangingPunct="1">
                <a:defRPr/>
              </a:pPr>
              <a:t>4-Jan-23</a:t>
            </a:fld>
            <a:endParaRPr lang="en-US" altLang="en-US" sz="900" dirty="0"/>
          </a:p>
        </p:txBody>
      </p:sp>
      <p:sp>
        <p:nvSpPr>
          <p:cNvPr id="1031" name="Rectangle 29"/>
          <p:cNvSpPr>
            <a:spLocks noChangeArrowheads="1"/>
          </p:cNvSpPr>
          <p:nvPr/>
        </p:nvSpPr>
        <p:spPr bwMode="auto">
          <a:xfrm>
            <a:off x="1588" y="6637338"/>
            <a:ext cx="32464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43247" rIns="86493" bIns="43247">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800" b="1" dirty="0"/>
              <a:t>Name/Office Symbol/(703) XXX-XXX (DSN XXX) / email address</a:t>
            </a:r>
          </a:p>
        </p:txBody>
      </p:sp>
      <p:pic>
        <p:nvPicPr>
          <p:cNvPr id="1032"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r="9091"/>
          <a:stretch>
            <a:fillRect/>
          </a:stretch>
        </p:blipFill>
        <p:spPr bwMode="auto">
          <a:xfrm>
            <a:off x="0" y="6650038"/>
            <a:ext cx="9144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6"/>
          <p:cNvSpPr txBox="1">
            <a:spLocks noChangeArrowheads="1"/>
          </p:cNvSpPr>
          <p:nvPr/>
        </p:nvSpPr>
        <p:spPr>
          <a:xfrm>
            <a:off x="6740525" y="6591300"/>
            <a:ext cx="2403475" cy="339725"/>
          </a:xfrm>
          <a:prstGeom prst="rect">
            <a:avLst/>
          </a:prstGeom>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ko-KR" dirty="0">
              <a:ea typeface="굴림" charset="-127"/>
            </a:endParaRPr>
          </a:p>
        </p:txBody>
      </p:sp>
      <p:pic>
        <p:nvPicPr>
          <p:cNvPr id="12" name="Picture 9" descr="PPT SubPages Header-02.png">
            <a:extLst>
              <a:ext uri="{FF2B5EF4-FFF2-40B4-BE49-F238E27FC236}">
                <a16:creationId xmlns:a16="http://schemas.microsoft.com/office/drawing/2014/main" id="{F78425FE-8D45-459F-BB78-67B6280E040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8CBF374-4EAC-4CEC-ACF6-10E57A87D419}"/>
              </a:ext>
            </a:extLst>
          </p:cNvPr>
          <p:cNvSpPr/>
          <p:nvPr userDrawn="1"/>
        </p:nvSpPr>
        <p:spPr bwMode="auto">
          <a:xfrm>
            <a:off x="0" y="76200"/>
            <a:ext cx="1787575" cy="900546"/>
          </a:xfrm>
          <a:prstGeom prst="rect">
            <a:avLst/>
          </a:prstGeom>
          <a:gradFill flip="none" rotWithShape="1">
            <a:gsLst>
              <a:gs pos="0">
                <a:srgbClr val="D6D7D9"/>
              </a:gs>
              <a:gs pos="50000">
                <a:srgbClr val="EBECED"/>
              </a:gs>
              <a:gs pos="100000">
                <a:srgbClr val="E1E2E3"/>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3C7DBB9-E26E-4F4F-BF78-5D935E303789}"/>
              </a:ext>
            </a:extLst>
          </p:cNvPr>
          <p:cNvSpPr txBox="1"/>
          <p:nvPr userDrawn="1"/>
        </p:nvSpPr>
        <p:spPr>
          <a:xfrm>
            <a:off x="155479" y="515999"/>
            <a:ext cx="1476615" cy="184666"/>
          </a:xfrm>
          <a:prstGeom prst="rect">
            <a:avLst/>
          </a:prstGeom>
          <a:noFill/>
        </p:spPr>
        <p:txBody>
          <a:bodyPr wrap="square" rtlCol="0">
            <a:spAutoFit/>
          </a:bodyPr>
          <a:lstStyle/>
          <a:p>
            <a:pPr algn="dist"/>
            <a:r>
              <a:rPr lang="en-US" sz="600" b="1" dirty="0">
                <a:solidFill>
                  <a:schemeClr val="tx1">
                    <a:lumMod val="75000"/>
                    <a:lumOff val="25000"/>
                  </a:schemeClr>
                </a:solidFill>
                <a:latin typeface="Bahnschrift Light SemiCondensed" panose="020B0502040204020203" pitchFamily="34" charset="0"/>
              </a:rPr>
              <a:t>Defense Health Agency</a:t>
            </a:r>
          </a:p>
        </p:txBody>
      </p:sp>
      <p:pic>
        <p:nvPicPr>
          <p:cNvPr id="15" name="Picture 14">
            <a:extLst>
              <a:ext uri="{FF2B5EF4-FFF2-40B4-BE49-F238E27FC236}">
                <a16:creationId xmlns:a16="http://schemas.microsoft.com/office/drawing/2014/main" id="{CA3732B6-C3D4-4F38-A92B-8B3F6B5168F8}"/>
              </a:ext>
            </a:extLst>
          </p:cNvPr>
          <p:cNvPicPr>
            <a:picLocks noChangeAspect="1"/>
          </p:cNvPicPr>
          <p:nvPr userDrawn="1"/>
        </p:nvPicPr>
        <p:blipFill>
          <a:blip r:embed="rId15">
            <a:extLst>
              <a:ext uri="{BEBA8EAE-BF5A-486C-A8C5-ECC9F3942E4B}">
                <a14:imgProps xmlns:a14="http://schemas.microsoft.com/office/drawing/2010/main">
                  <a14:imgLayer r:embed="rId16">
                    <a14:imgEffect>
                      <a14:backgroundRemoval t="7194" b="89209" l="4954" r="95046">
                        <a14:foregroundMark x1="5263" y1="33813" x2="5573" y2="44604"/>
                        <a14:foregroundMark x1="31579" y1="35252" x2="32508" y2="43885"/>
                        <a14:foregroundMark x1="52632" y1="51079" x2="53251" y2="56835"/>
                        <a14:foregroundMark x1="71827" y1="16547" x2="75232" y2="12950"/>
                        <a14:foregroundMark x1="73994" y1="34532" x2="76161" y2="29496"/>
                        <a14:foregroundMark x1="85449" y1="15108" x2="87616" y2="12950"/>
                        <a14:foregroundMark x1="88545" y1="33094" x2="91331" y2="33813"/>
                        <a14:foregroundMark x1="94737" y1="7194" x2="95046" y2="12230"/>
                        <a14:foregroundMark x1="93498" y1="48201" x2="83591" y2="48921"/>
                        <a14:foregroundMark x1="83591" y1="48921" x2="78019" y2="57554"/>
                        <a14:foregroundMark x1="78019" y1="57554" x2="78019" y2="57554"/>
                      </a14:backgroundRemoval>
                    </a14:imgEffect>
                  </a14:imgLayer>
                </a14:imgProps>
              </a:ext>
              <a:ext uri="{28A0092B-C50C-407E-A947-70E740481C1C}">
                <a14:useLocalDpi xmlns:a14="http://schemas.microsoft.com/office/drawing/2010/main" val="0"/>
              </a:ext>
            </a:extLst>
          </a:blip>
          <a:stretch>
            <a:fillRect/>
          </a:stretch>
        </p:blipFill>
        <p:spPr>
          <a:xfrm>
            <a:off x="148191" y="121227"/>
            <a:ext cx="1476615" cy="529648"/>
          </a:xfrm>
          <a:prstGeom prst="rect">
            <a:avLst/>
          </a:prstGeom>
        </p:spPr>
      </p:pic>
      <p:pic>
        <p:nvPicPr>
          <p:cNvPr id="16" name="Picture 15">
            <a:extLst>
              <a:ext uri="{FF2B5EF4-FFF2-40B4-BE49-F238E27FC236}">
                <a16:creationId xmlns:a16="http://schemas.microsoft.com/office/drawing/2014/main" id="{B9CD2E8B-4344-4509-81B5-12646F2D413D}"/>
              </a:ext>
            </a:extLst>
          </p:cNvPr>
          <p:cNvPicPr>
            <a:picLocks noChangeAspect="1"/>
          </p:cNvPicPr>
          <p:nvPr userDrawn="1"/>
        </p:nvPicPr>
        <p:blipFill>
          <a:blip r:embed="rId17">
            <a:extLst>
              <a:ext uri="{BEBA8EAE-BF5A-486C-A8C5-ECC9F3942E4B}">
                <a14:imgProps xmlns:a14="http://schemas.microsoft.com/office/drawing/2010/main">
                  <a14:imgLayer r:embed="rId18">
                    <a14:imgEffect>
                      <a14:backgroundRemoval t="3500" b="98000" l="1000" r="97500">
                        <a14:foregroundMark x1="16500" y1="9000" x2="7000" y2="38000"/>
                        <a14:foregroundMark x1="7000" y1="38000" x2="9500" y2="70500"/>
                        <a14:foregroundMark x1="10500" y1="8500" x2="4500" y2="24500"/>
                        <a14:foregroundMark x1="10000" y1="6500" x2="16500" y2="3500"/>
                        <a14:foregroundMark x1="4000" y1="16500" x2="3500" y2="22000"/>
                        <a14:foregroundMark x1="1000" y1="66500" x2="1500" y2="70000"/>
                        <a14:foregroundMark x1="4000" y1="76500" x2="5500" y2="80000"/>
                        <a14:foregroundMark x1="7500" y1="82500" x2="15500" y2="91500"/>
                        <a14:foregroundMark x1="29500" y1="94000" x2="53500" y2="93000"/>
                        <a14:foregroundMark x1="27500" y1="44000" x2="31500" y2="64000"/>
                        <a14:foregroundMark x1="27500" y1="27000" x2="18000" y2="57500"/>
                        <a14:foregroundMark x1="20500" y1="57500" x2="28000" y2="79000"/>
                        <a14:foregroundMark x1="17500" y1="67000" x2="22500" y2="80500"/>
                        <a14:foregroundMark x1="11000" y1="78000" x2="13500" y2="80500"/>
                        <a14:foregroundMark x1="26000" y1="97000" x2="28000" y2="98000"/>
                        <a14:foregroundMark x1="20500" y1="6000" x2="39000" y2="10000"/>
                        <a14:foregroundMark x1="58500" y1="6000" x2="72500" y2="11500"/>
                        <a14:foregroundMark x1="81000" y1="7500" x2="85500" y2="27000"/>
                        <a14:foregroundMark x1="90000" y1="8000" x2="92500" y2="17000"/>
                        <a14:foregroundMark x1="91500" y1="8000" x2="93000" y2="10000"/>
                        <a14:foregroundMark x1="93000" y1="24000" x2="93000" y2="38500"/>
                        <a14:foregroundMark x1="95000" y1="14500" x2="97500" y2="38000"/>
                        <a14:foregroundMark x1="82000" y1="90000" x2="82500" y2="91000"/>
                        <a14:foregroundMark x1="85000" y1="92500" x2="85500" y2="92500"/>
                        <a14:foregroundMark x1="51000" y1="6000" x2="49500" y2="9500"/>
                        <a14:foregroundMark x1="48500" y1="4500" x2="51500" y2="4500"/>
                      </a14:backgroundRemoval>
                    </a14:imgEffect>
                  </a14:imgLayer>
                </a14:imgProps>
              </a:ext>
            </a:extLst>
          </a:blip>
          <a:stretch>
            <a:fillRect/>
          </a:stretch>
        </p:blipFill>
        <p:spPr>
          <a:xfrm>
            <a:off x="8381999" y="78103"/>
            <a:ext cx="665653" cy="572772"/>
          </a:xfrm>
          <a:prstGeom prst="rect">
            <a:avLst/>
          </a:prstGeom>
        </p:spPr>
      </p:pic>
    </p:spTree>
    <p:extLst>
      <p:ext uri="{BB962C8B-B14F-4D97-AF65-F5344CB8AC3E}">
        <p14:creationId xmlns:p14="http://schemas.microsoft.com/office/powerpoint/2010/main" val="16965390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2" r:id="rId11"/>
  </p:sldLayoutIdLst>
  <p:hf hdr="0" dt="0"/>
  <p:txStyles>
    <p:titleStyle>
      <a:lvl1pPr algn="ctr" rtl="0" eaLnBrk="1" fontAlgn="base" hangingPunct="1">
        <a:spcBef>
          <a:spcPct val="0"/>
        </a:spcBef>
        <a:spcAft>
          <a:spcPct val="0"/>
        </a:spcAft>
        <a:defRPr sz="3000" b="1">
          <a:solidFill>
            <a:srgbClr val="660033"/>
          </a:solidFill>
          <a:latin typeface="+mj-lt"/>
          <a:ea typeface="+mj-ea"/>
          <a:cs typeface="+mj-cs"/>
        </a:defRPr>
      </a:lvl1pPr>
      <a:lvl2pPr algn="ctr" rtl="0" eaLnBrk="1" fontAlgn="base" hangingPunct="1">
        <a:spcBef>
          <a:spcPct val="0"/>
        </a:spcBef>
        <a:spcAft>
          <a:spcPct val="0"/>
        </a:spcAft>
        <a:defRPr sz="3000" b="1">
          <a:solidFill>
            <a:srgbClr val="660033"/>
          </a:solidFill>
          <a:latin typeface="Arial" charset="0"/>
        </a:defRPr>
      </a:lvl2pPr>
      <a:lvl3pPr algn="ctr" rtl="0" eaLnBrk="1" fontAlgn="base" hangingPunct="1">
        <a:spcBef>
          <a:spcPct val="0"/>
        </a:spcBef>
        <a:spcAft>
          <a:spcPct val="0"/>
        </a:spcAft>
        <a:defRPr sz="3000" b="1">
          <a:solidFill>
            <a:srgbClr val="660033"/>
          </a:solidFill>
          <a:latin typeface="Arial" charset="0"/>
        </a:defRPr>
      </a:lvl3pPr>
      <a:lvl4pPr algn="ctr" rtl="0" eaLnBrk="1" fontAlgn="base" hangingPunct="1">
        <a:spcBef>
          <a:spcPct val="0"/>
        </a:spcBef>
        <a:spcAft>
          <a:spcPct val="0"/>
        </a:spcAft>
        <a:defRPr sz="3000" b="1">
          <a:solidFill>
            <a:srgbClr val="660033"/>
          </a:solidFill>
          <a:latin typeface="Arial" charset="0"/>
        </a:defRPr>
      </a:lvl4pPr>
      <a:lvl5pPr algn="ctr" rtl="0" eaLnBrk="1" fontAlgn="base" hangingPunct="1">
        <a:spcBef>
          <a:spcPct val="0"/>
        </a:spcBef>
        <a:spcAft>
          <a:spcPct val="0"/>
        </a:spcAft>
        <a:defRPr sz="3000" b="1">
          <a:solidFill>
            <a:srgbClr val="660033"/>
          </a:solidFill>
          <a:latin typeface="Arial" charset="0"/>
        </a:defRPr>
      </a:lvl5pPr>
      <a:lvl6pPr marL="432465" algn="ctr" defTabSz="914485" rtl="0" eaLnBrk="1" fontAlgn="base" hangingPunct="1">
        <a:spcBef>
          <a:spcPct val="0"/>
        </a:spcBef>
        <a:spcAft>
          <a:spcPct val="0"/>
        </a:spcAft>
        <a:defRPr sz="3000" b="1">
          <a:solidFill>
            <a:srgbClr val="660033"/>
          </a:solidFill>
          <a:latin typeface="Arial" charset="0"/>
        </a:defRPr>
      </a:lvl6pPr>
      <a:lvl7pPr marL="864931" algn="ctr" defTabSz="914485" rtl="0" eaLnBrk="1" fontAlgn="base" hangingPunct="1">
        <a:spcBef>
          <a:spcPct val="0"/>
        </a:spcBef>
        <a:spcAft>
          <a:spcPct val="0"/>
        </a:spcAft>
        <a:defRPr sz="3000" b="1">
          <a:solidFill>
            <a:srgbClr val="660033"/>
          </a:solidFill>
          <a:latin typeface="Arial" charset="0"/>
        </a:defRPr>
      </a:lvl7pPr>
      <a:lvl8pPr marL="1297396" algn="ctr" defTabSz="914485" rtl="0" eaLnBrk="1" fontAlgn="base" hangingPunct="1">
        <a:spcBef>
          <a:spcPct val="0"/>
        </a:spcBef>
        <a:spcAft>
          <a:spcPct val="0"/>
        </a:spcAft>
        <a:defRPr sz="3000" b="1">
          <a:solidFill>
            <a:srgbClr val="660033"/>
          </a:solidFill>
          <a:latin typeface="Arial" charset="0"/>
        </a:defRPr>
      </a:lvl8pPr>
      <a:lvl9pPr marL="1729862" algn="ctr" defTabSz="914485" rtl="0" eaLnBrk="1" fontAlgn="base" hangingPunct="1">
        <a:spcBef>
          <a:spcPct val="0"/>
        </a:spcBef>
        <a:spcAft>
          <a:spcPct val="0"/>
        </a:spcAft>
        <a:defRPr sz="3000" b="1">
          <a:solidFill>
            <a:srgbClr val="660033"/>
          </a:solidFill>
          <a:latin typeface="Arial" charset="0"/>
        </a:defRPr>
      </a:lvl9pPr>
    </p:titleStyle>
    <p:bodyStyle>
      <a:lvl1pPr marL="215900" indent="-215900" algn="l" rtl="0" eaLnBrk="1" fontAlgn="base" hangingPunct="1">
        <a:spcBef>
          <a:spcPct val="20000"/>
        </a:spcBef>
        <a:spcAft>
          <a:spcPct val="0"/>
        </a:spcAft>
        <a:buClr>
          <a:srgbClr val="660033"/>
        </a:buClr>
        <a:buSzPct val="125000"/>
        <a:buChar char="•"/>
        <a:defRPr sz="2300">
          <a:solidFill>
            <a:schemeClr val="tx1"/>
          </a:solidFill>
          <a:latin typeface="+mn-lt"/>
          <a:ea typeface="+mn-ea"/>
          <a:cs typeface="+mn-cs"/>
        </a:defRPr>
      </a:lvl1pPr>
      <a:lvl2pPr marL="742950" indent="-285750" algn="l" rtl="0" eaLnBrk="1" fontAlgn="base" hangingPunct="1">
        <a:spcBef>
          <a:spcPct val="20000"/>
        </a:spcBef>
        <a:spcAft>
          <a:spcPct val="0"/>
        </a:spcAft>
        <a:buClr>
          <a:srgbClr val="660033"/>
        </a:buClr>
        <a:buChar char="–"/>
        <a:defRPr sz="2100">
          <a:solidFill>
            <a:schemeClr val="tx1"/>
          </a:solidFill>
          <a:latin typeface="+mn-lt"/>
        </a:defRPr>
      </a:lvl2pPr>
      <a:lvl3pPr marL="1081088" indent="-165100" algn="l" rtl="0" eaLnBrk="1" fontAlgn="base" hangingPunct="1">
        <a:spcBef>
          <a:spcPct val="20000"/>
        </a:spcBef>
        <a:spcAft>
          <a:spcPct val="0"/>
        </a:spcAft>
        <a:buClr>
          <a:srgbClr val="660033"/>
        </a:buClr>
        <a:buChar char="•"/>
        <a:defRPr sz="1900">
          <a:solidFill>
            <a:schemeClr val="tx1"/>
          </a:solidFill>
          <a:latin typeface="+mn-lt"/>
        </a:defRPr>
      </a:lvl3pPr>
      <a:lvl4pPr marL="1600200" indent="-228600" algn="l" rtl="0" eaLnBrk="1" fontAlgn="base" hangingPunct="1">
        <a:spcBef>
          <a:spcPct val="20000"/>
        </a:spcBef>
        <a:spcAft>
          <a:spcPct val="0"/>
        </a:spcAft>
        <a:buClr>
          <a:srgbClr val="660033"/>
        </a:buClr>
        <a:buChar char="–"/>
        <a:defRPr>
          <a:solidFill>
            <a:schemeClr val="tx1"/>
          </a:solidFill>
          <a:latin typeface="+mn-lt"/>
        </a:defRPr>
      </a:lvl4pPr>
      <a:lvl5pPr marL="2001838" indent="-173038" algn="l" rtl="0" eaLnBrk="1" fontAlgn="base" hangingPunct="1">
        <a:spcBef>
          <a:spcPct val="20000"/>
        </a:spcBef>
        <a:spcAft>
          <a:spcPct val="0"/>
        </a:spcAft>
        <a:buClr>
          <a:srgbClr val="660033"/>
        </a:buClr>
        <a:buChar char="»"/>
        <a:defRPr sz="1500">
          <a:solidFill>
            <a:schemeClr val="tx1"/>
          </a:solidFill>
          <a:latin typeface="+mn-lt"/>
        </a:defRPr>
      </a:lvl5pPr>
      <a:lvl6pPr marL="2435622" indent="-174187" algn="l" defTabSz="914485" rtl="0" eaLnBrk="1" fontAlgn="base" hangingPunct="1">
        <a:spcBef>
          <a:spcPct val="20000"/>
        </a:spcBef>
        <a:spcAft>
          <a:spcPct val="0"/>
        </a:spcAft>
        <a:buClr>
          <a:srgbClr val="660033"/>
        </a:buClr>
        <a:buChar char="»"/>
        <a:defRPr sz="1500">
          <a:solidFill>
            <a:schemeClr val="tx1"/>
          </a:solidFill>
          <a:latin typeface="+mn-lt"/>
        </a:defRPr>
      </a:lvl6pPr>
      <a:lvl7pPr marL="2868087" indent="-174187" algn="l" defTabSz="914485" rtl="0" eaLnBrk="1" fontAlgn="base" hangingPunct="1">
        <a:spcBef>
          <a:spcPct val="20000"/>
        </a:spcBef>
        <a:spcAft>
          <a:spcPct val="0"/>
        </a:spcAft>
        <a:buClr>
          <a:srgbClr val="660033"/>
        </a:buClr>
        <a:buChar char="»"/>
        <a:defRPr sz="1500">
          <a:solidFill>
            <a:schemeClr val="tx1"/>
          </a:solidFill>
          <a:latin typeface="+mn-lt"/>
        </a:defRPr>
      </a:lvl7pPr>
      <a:lvl8pPr marL="3300553" indent="-174187" algn="l" defTabSz="914485" rtl="0" eaLnBrk="1" fontAlgn="base" hangingPunct="1">
        <a:spcBef>
          <a:spcPct val="20000"/>
        </a:spcBef>
        <a:spcAft>
          <a:spcPct val="0"/>
        </a:spcAft>
        <a:buClr>
          <a:srgbClr val="660033"/>
        </a:buClr>
        <a:buChar char="»"/>
        <a:defRPr sz="1500">
          <a:solidFill>
            <a:schemeClr val="tx1"/>
          </a:solidFill>
          <a:latin typeface="+mn-lt"/>
        </a:defRPr>
      </a:lvl8pPr>
      <a:lvl9pPr marL="3733018" indent="-174187" algn="l" defTabSz="914485" rtl="0" eaLnBrk="1" fontAlgn="base" hangingPunct="1">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931" rtl="0" eaLnBrk="1" latinLnBrk="0" hangingPunct="1">
        <a:defRPr sz="1700" kern="1200">
          <a:solidFill>
            <a:schemeClr val="tx1"/>
          </a:solidFill>
          <a:latin typeface="+mn-lt"/>
          <a:ea typeface="+mn-ea"/>
          <a:cs typeface="+mn-cs"/>
        </a:defRPr>
      </a:lvl1pPr>
      <a:lvl2pPr marL="432465" algn="l" defTabSz="864931" rtl="0" eaLnBrk="1" latinLnBrk="0" hangingPunct="1">
        <a:defRPr sz="1700" kern="1200">
          <a:solidFill>
            <a:schemeClr val="tx1"/>
          </a:solidFill>
          <a:latin typeface="+mn-lt"/>
          <a:ea typeface="+mn-ea"/>
          <a:cs typeface="+mn-cs"/>
        </a:defRPr>
      </a:lvl2pPr>
      <a:lvl3pPr marL="864931" algn="l" defTabSz="864931" rtl="0" eaLnBrk="1" latinLnBrk="0" hangingPunct="1">
        <a:defRPr sz="1700" kern="1200">
          <a:solidFill>
            <a:schemeClr val="tx1"/>
          </a:solidFill>
          <a:latin typeface="+mn-lt"/>
          <a:ea typeface="+mn-ea"/>
          <a:cs typeface="+mn-cs"/>
        </a:defRPr>
      </a:lvl3pPr>
      <a:lvl4pPr marL="1297396" algn="l" defTabSz="864931" rtl="0" eaLnBrk="1" latinLnBrk="0" hangingPunct="1">
        <a:defRPr sz="1700" kern="1200">
          <a:solidFill>
            <a:schemeClr val="tx1"/>
          </a:solidFill>
          <a:latin typeface="+mn-lt"/>
          <a:ea typeface="+mn-ea"/>
          <a:cs typeface="+mn-cs"/>
        </a:defRPr>
      </a:lvl4pPr>
      <a:lvl5pPr marL="1729862" algn="l" defTabSz="864931" rtl="0" eaLnBrk="1" latinLnBrk="0" hangingPunct="1">
        <a:defRPr sz="1700" kern="1200">
          <a:solidFill>
            <a:schemeClr val="tx1"/>
          </a:solidFill>
          <a:latin typeface="+mn-lt"/>
          <a:ea typeface="+mn-ea"/>
          <a:cs typeface="+mn-cs"/>
        </a:defRPr>
      </a:lvl5pPr>
      <a:lvl6pPr marL="2162327" algn="l" defTabSz="864931" rtl="0" eaLnBrk="1" latinLnBrk="0" hangingPunct="1">
        <a:defRPr sz="1700" kern="1200">
          <a:solidFill>
            <a:schemeClr val="tx1"/>
          </a:solidFill>
          <a:latin typeface="+mn-lt"/>
          <a:ea typeface="+mn-ea"/>
          <a:cs typeface="+mn-cs"/>
        </a:defRPr>
      </a:lvl6pPr>
      <a:lvl7pPr marL="2594793" algn="l" defTabSz="864931" rtl="0" eaLnBrk="1" latinLnBrk="0" hangingPunct="1">
        <a:defRPr sz="1700" kern="1200">
          <a:solidFill>
            <a:schemeClr val="tx1"/>
          </a:solidFill>
          <a:latin typeface="+mn-lt"/>
          <a:ea typeface="+mn-ea"/>
          <a:cs typeface="+mn-cs"/>
        </a:defRPr>
      </a:lvl7pPr>
      <a:lvl8pPr marL="3027258" algn="l" defTabSz="864931" rtl="0" eaLnBrk="1" latinLnBrk="0" hangingPunct="1">
        <a:defRPr sz="1700" kern="1200">
          <a:solidFill>
            <a:schemeClr val="tx1"/>
          </a:solidFill>
          <a:latin typeface="+mn-lt"/>
          <a:ea typeface="+mn-ea"/>
          <a:cs typeface="+mn-cs"/>
        </a:defRPr>
      </a:lvl8pPr>
      <a:lvl9pPr marL="3459724" algn="l" defTabSz="86493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Army Medicine PowerPoint Cover 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53013"/>
            <a:ext cx="91440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Line 18"/>
          <p:cNvSpPr>
            <a:spLocks noChangeShapeType="1"/>
          </p:cNvSpPr>
          <p:nvPr/>
        </p:nvSpPr>
        <p:spPr bwMode="auto">
          <a:xfrm>
            <a:off x="801688" y="2955925"/>
            <a:ext cx="7542212" cy="0"/>
          </a:xfrm>
          <a:prstGeom prst="line">
            <a:avLst/>
          </a:prstGeom>
          <a:noFill/>
          <a:ln w="57150" cmpd="thickThin">
            <a:solidFill>
              <a:srgbClr val="660033"/>
            </a:solidFill>
            <a:round/>
            <a:headEnd/>
            <a:tailEnd/>
          </a:ln>
          <a:extLst>
            <a:ext uri="{909E8E84-426E-40DD-AFC4-6F175D3DCCD1}">
              <a14:hiddenFill xmlns:a14="http://schemas.microsoft.com/office/drawing/2010/main">
                <a:noFill/>
              </a14:hiddenFill>
            </a:ext>
          </a:extLst>
        </p:spPr>
        <p:txBody>
          <a:bodyPr wrap="none" lIns="86493" tIns="43247" rIns="86493" bIns="43247" anchor="ctr"/>
          <a:lstStyle/>
          <a:p>
            <a:endParaRPr lang="en-US"/>
          </a:p>
        </p:txBody>
      </p:sp>
      <p:sp>
        <p:nvSpPr>
          <p:cNvPr id="9221" name="Rectangle 3"/>
          <p:cNvSpPr txBox="1">
            <a:spLocks noChangeArrowheads="1"/>
          </p:cNvSpPr>
          <p:nvPr/>
        </p:nvSpPr>
        <p:spPr bwMode="auto">
          <a:xfrm>
            <a:off x="768350" y="3841750"/>
            <a:ext cx="75104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ctr"/>
          <a:lstStyle>
            <a:lvl1pPr>
              <a:spcBef>
                <a:spcPct val="20000"/>
              </a:spcBef>
              <a:buClr>
                <a:srgbClr val="660033"/>
              </a:buClr>
              <a:buSzPct val="125000"/>
              <a:buChar char="•"/>
              <a:defRPr sz="2300">
                <a:solidFill>
                  <a:schemeClr val="tx1"/>
                </a:solidFill>
                <a:latin typeface="Arial" panose="020B0604020202020204" pitchFamily="34" charset="0"/>
              </a:defRPr>
            </a:lvl1pPr>
            <a:lvl2pPr marL="742950" indent="-285750">
              <a:spcBef>
                <a:spcPct val="20000"/>
              </a:spcBef>
              <a:buClr>
                <a:srgbClr val="660033"/>
              </a:buClr>
              <a:buChar char="–"/>
              <a:defRPr sz="2100">
                <a:solidFill>
                  <a:schemeClr val="tx1"/>
                </a:solidFill>
                <a:latin typeface="Arial" panose="020B0604020202020204" pitchFamily="34" charset="0"/>
              </a:defRPr>
            </a:lvl2pPr>
            <a:lvl3pPr marL="1143000" indent="-228600">
              <a:spcBef>
                <a:spcPct val="20000"/>
              </a:spcBef>
              <a:buClr>
                <a:srgbClr val="660033"/>
              </a:buClr>
              <a:buChar char="•"/>
              <a:defRPr sz="1900">
                <a:solidFill>
                  <a:schemeClr val="tx1"/>
                </a:solidFill>
                <a:latin typeface="Arial" panose="020B0604020202020204" pitchFamily="34" charset="0"/>
              </a:defRPr>
            </a:lvl3pPr>
            <a:lvl4pPr marL="1600200" indent="-228600">
              <a:spcBef>
                <a:spcPct val="20000"/>
              </a:spcBef>
              <a:buClr>
                <a:srgbClr val="660033"/>
              </a:buClr>
              <a:buChar char="–"/>
              <a:defRPr>
                <a:solidFill>
                  <a:schemeClr val="tx1"/>
                </a:solidFill>
                <a:latin typeface="Arial" panose="020B0604020202020204" pitchFamily="34" charset="0"/>
              </a:defRPr>
            </a:lvl4pPr>
            <a:lvl5pPr marL="2057400" indent="-228600">
              <a:spcBef>
                <a:spcPct val="20000"/>
              </a:spcBef>
              <a:buClr>
                <a:srgbClr val="660033"/>
              </a:buClr>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solidFill>
                  <a:srgbClr val="000000"/>
                </a:solidFill>
                <a:ea typeface="굴림" charset="-127"/>
              </a:rPr>
              <a:t>Force Health Protection and Preventive Medicine</a:t>
            </a:r>
          </a:p>
          <a:p>
            <a:pPr algn="ctr" eaLnBrk="1" hangingPunct="1">
              <a:spcBef>
                <a:spcPct val="0"/>
              </a:spcBef>
              <a:buClrTx/>
              <a:buSzTx/>
              <a:buFontTx/>
              <a:buNone/>
            </a:pPr>
            <a:r>
              <a:rPr lang="en-US" altLang="en-US" sz="1800" b="1">
                <a:solidFill>
                  <a:srgbClr val="000000"/>
                </a:solidFill>
                <a:ea typeface="굴림" charset="-127"/>
              </a:rPr>
              <a:t>USAMEDDAC-K</a:t>
            </a:r>
          </a:p>
          <a:p>
            <a:pPr algn="ctr" eaLnBrk="1" hangingPunct="1">
              <a:spcBef>
                <a:spcPct val="0"/>
              </a:spcBef>
              <a:buClrTx/>
              <a:buSzTx/>
              <a:buFontTx/>
              <a:buNone/>
            </a:pPr>
            <a:endParaRPr lang="en-US" altLang="en-US" sz="2400" b="1">
              <a:solidFill>
                <a:srgbClr val="000000"/>
              </a:solidFill>
              <a:ea typeface="굴림" charset="-127"/>
            </a:endParaRPr>
          </a:p>
          <a:p>
            <a:pPr algn="ctr" eaLnBrk="1" hangingPunct="1">
              <a:spcBef>
                <a:spcPct val="0"/>
              </a:spcBef>
              <a:buClrTx/>
              <a:buSzTx/>
              <a:buFontTx/>
              <a:buNone/>
            </a:pPr>
            <a:endParaRPr lang="en-US" altLang="en-US" sz="2400" b="1">
              <a:solidFill>
                <a:srgbClr val="000000"/>
              </a:solidFill>
              <a:ea typeface="굴림" charset="-127"/>
            </a:endParaRPr>
          </a:p>
        </p:txBody>
      </p:sp>
      <p:sp>
        <p:nvSpPr>
          <p:cNvPr id="9222" name="Text Box 4"/>
          <p:cNvSpPr txBox="1">
            <a:spLocks noChangeArrowheads="1"/>
          </p:cNvSpPr>
          <p:nvPr/>
        </p:nvSpPr>
        <p:spPr bwMode="auto">
          <a:xfrm>
            <a:off x="2897188" y="4368800"/>
            <a:ext cx="32527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rgbClr val="660033"/>
              </a:buClr>
              <a:buSzPct val="125000"/>
              <a:buChar char="•"/>
              <a:defRPr sz="2300">
                <a:solidFill>
                  <a:schemeClr val="tx1"/>
                </a:solidFill>
                <a:latin typeface="Arial" panose="020B0604020202020204" pitchFamily="34" charset="0"/>
              </a:defRPr>
            </a:lvl1pPr>
            <a:lvl2pPr marL="742950" indent="-285750">
              <a:spcBef>
                <a:spcPct val="20000"/>
              </a:spcBef>
              <a:buClr>
                <a:srgbClr val="660033"/>
              </a:buClr>
              <a:buChar char="–"/>
              <a:defRPr sz="2100">
                <a:solidFill>
                  <a:schemeClr val="tx1"/>
                </a:solidFill>
                <a:latin typeface="Arial" panose="020B0604020202020204" pitchFamily="34" charset="0"/>
              </a:defRPr>
            </a:lvl2pPr>
            <a:lvl3pPr marL="1143000" indent="-228600">
              <a:spcBef>
                <a:spcPct val="20000"/>
              </a:spcBef>
              <a:buClr>
                <a:srgbClr val="660033"/>
              </a:buClr>
              <a:buChar char="•"/>
              <a:defRPr sz="1900">
                <a:solidFill>
                  <a:schemeClr val="tx1"/>
                </a:solidFill>
                <a:latin typeface="Arial" panose="020B0604020202020204" pitchFamily="34" charset="0"/>
              </a:defRPr>
            </a:lvl3pPr>
            <a:lvl4pPr marL="1600200" indent="-228600">
              <a:spcBef>
                <a:spcPct val="20000"/>
              </a:spcBef>
              <a:buClr>
                <a:srgbClr val="660033"/>
              </a:buClr>
              <a:buChar char="–"/>
              <a:defRPr>
                <a:solidFill>
                  <a:schemeClr val="tx1"/>
                </a:solidFill>
                <a:latin typeface="Arial" panose="020B0604020202020204" pitchFamily="34" charset="0"/>
              </a:defRPr>
            </a:lvl4pPr>
            <a:lvl5pPr marL="2057400" indent="-228600">
              <a:spcBef>
                <a:spcPct val="20000"/>
              </a:spcBef>
              <a:buClr>
                <a:srgbClr val="660033"/>
              </a:buClr>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a:solidFill>
                  <a:srgbClr val="000000"/>
                </a:solidFill>
                <a:ea typeface="굴림" charset="-127"/>
              </a:rPr>
              <a:t>Environmental Health</a:t>
            </a:r>
          </a:p>
        </p:txBody>
      </p:sp>
      <p:sp>
        <p:nvSpPr>
          <p:cNvPr id="9223" name="Text Box 5"/>
          <p:cNvSpPr txBox="1">
            <a:spLocks noChangeArrowheads="1"/>
          </p:cNvSpPr>
          <p:nvPr/>
        </p:nvSpPr>
        <p:spPr bwMode="auto">
          <a:xfrm>
            <a:off x="1762125" y="5351463"/>
            <a:ext cx="56134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rgbClr val="660033"/>
              </a:buClr>
              <a:buSzPct val="125000"/>
              <a:buChar char="•"/>
              <a:defRPr sz="2300">
                <a:solidFill>
                  <a:schemeClr val="tx1"/>
                </a:solidFill>
                <a:latin typeface="Arial" panose="020B0604020202020204" pitchFamily="34" charset="0"/>
              </a:defRPr>
            </a:lvl1pPr>
            <a:lvl2pPr marL="742950" indent="-285750">
              <a:spcBef>
                <a:spcPct val="20000"/>
              </a:spcBef>
              <a:buClr>
                <a:srgbClr val="660033"/>
              </a:buClr>
              <a:buChar char="–"/>
              <a:defRPr sz="2100">
                <a:solidFill>
                  <a:schemeClr val="tx1"/>
                </a:solidFill>
                <a:latin typeface="Arial" panose="020B0604020202020204" pitchFamily="34" charset="0"/>
              </a:defRPr>
            </a:lvl2pPr>
            <a:lvl3pPr marL="1143000" indent="-228600">
              <a:spcBef>
                <a:spcPct val="20000"/>
              </a:spcBef>
              <a:buClr>
                <a:srgbClr val="660033"/>
              </a:buClr>
              <a:buChar char="•"/>
              <a:defRPr sz="1900">
                <a:solidFill>
                  <a:schemeClr val="tx1"/>
                </a:solidFill>
                <a:latin typeface="Arial" panose="020B0604020202020204" pitchFamily="34" charset="0"/>
              </a:defRPr>
            </a:lvl3pPr>
            <a:lvl4pPr marL="1600200" indent="-228600">
              <a:spcBef>
                <a:spcPct val="20000"/>
              </a:spcBef>
              <a:buClr>
                <a:srgbClr val="660033"/>
              </a:buClr>
              <a:buChar char="–"/>
              <a:defRPr>
                <a:solidFill>
                  <a:schemeClr val="tx1"/>
                </a:solidFill>
                <a:latin typeface="Arial" panose="020B0604020202020204" pitchFamily="34" charset="0"/>
              </a:defRPr>
            </a:lvl4pPr>
            <a:lvl5pPr marL="2057400" indent="-228600">
              <a:spcBef>
                <a:spcPct val="20000"/>
              </a:spcBef>
              <a:buClr>
                <a:srgbClr val="660033"/>
              </a:buClr>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660033"/>
              </a:buClr>
              <a:buChar char="»"/>
              <a:defRPr sz="1500">
                <a:solidFill>
                  <a:schemeClr val="tx1"/>
                </a:solidFill>
                <a:latin typeface="Arial" panose="020B0604020202020204" pitchFamily="34" charset="0"/>
              </a:defRPr>
            </a:lvl9pPr>
          </a:lstStyle>
          <a:p>
            <a:pPr algn="ctr" eaLnBrk="1" hangingPunct="1">
              <a:spcBef>
                <a:spcPct val="0"/>
              </a:spcBef>
              <a:buClrTx/>
              <a:buSzTx/>
              <a:buFontTx/>
              <a:buNone/>
            </a:pPr>
            <a:r>
              <a:rPr lang="en-US" altLang="ko-KR" sz="1900">
                <a:solidFill>
                  <a:srgbClr val="000000"/>
                </a:solidFill>
                <a:ea typeface="굴림" charset="-127"/>
              </a:rPr>
              <a:t>UNCLASSIFIED</a:t>
            </a:r>
            <a:endParaRPr lang="en-US" altLang="ko-KR" sz="1300">
              <a:solidFill>
                <a:srgbClr val="000000"/>
              </a:solidFill>
              <a:ea typeface="굴림" charset="-127"/>
            </a:endParaRPr>
          </a:p>
        </p:txBody>
      </p:sp>
      <p:sp>
        <p:nvSpPr>
          <p:cNvPr id="9" name="Title 1"/>
          <p:cNvSpPr txBox="1">
            <a:spLocks/>
          </p:cNvSpPr>
          <p:nvPr/>
        </p:nvSpPr>
        <p:spPr>
          <a:xfrm>
            <a:off x="73025" y="1471613"/>
            <a:ext cx="8991600" cy="1752600"/>
          </a:xfrm>
          <a:prstGeom prst="rect">
            <a:avLst/>
          </a:prstGeom>
        </p:spPr>
        <p:txBody>
          <a:bodyPr>
            <a:normAutofit/>
          </a:bodyPr>
          <a:lstStyle>
            <a:lvl1pPr algn="ctr" rtl="0" eaLnBrk="0" fontAlgn="base" hangingPunct="0">
              <a:spcBef>
                <a:spcPct val="0"/>
              </a:spcBef>
              <a:spcAft>
                <a:spcPct val="0"/>
              </a:spcAft>
              <a:defRPr sz="3000" b="1">
                <a:solidFill>
                  <a:srgbClr val="660033"/>
                </a:solidFill>
                <a:latin typeface="+mj-lt"/>
                <a:ea typeface="+mj-ea"/>
                <a:cs typeface="+mj-cs"/>
              </a:defRPr>
            </a:lvl1pPr>
            <a:lvl2pPr algn="ctr" rtl="0" eaLnBrk="0" fontAlgn="base" hangingPunct="0">
              <a:spcBef>
                <a:spcPct val="0"/>
              </a:spcBef>
              <a:spcAft>
                <a:spcPct val="0"/>
              </a:spcAft>
              <a:defRPr sz="3000" b="1">
                <a:solidFill>
                  <a:srgbClr val="660033"/>
                </a:solidFill>
                <a:latin typeface="Arial" charset="0"/>
              </a:defRPr>
            </a:lvl2pPr>
            <a:lvl3pPr algn="ctr" rtl="0" eaLnBrk="0" fontAlgn="base" hangingPunct="0">
              <a:spcBef>
                <a:spcPct val="0"/>
              </a:spcBef>
              <a:spcAft>
                <a:spcPct val="0"/>
              </a:spcAft>
              <a:defRPr sz="3000" b="1">
                <a:solidFill>
                  <a:srgbClr val="660033"/>
                </a:solidFill>
                <a:latin typeface="Arial" charset="0"/>
              </a:defRPr>
            </a:lvl3pPr>
            <a:lvl4pPr algn="ctr" rtl="0" eaLnBrk="0" fontAlgn="base" hangingPunct="0">
              <a:spcBef>
                <a:spcPct val="0"/>
              </a:spcBef>
              <a:spcAft>
                <a:spcPct val="0"/>
              </a:spcAft>
              <a:defRPr sz="3000" b="1">
                <a:solidFill>
                  <a:srgbClr val="660033"/>
                </a:solidFill>
                <a:latin typeface="Arial" charset="0"/>
              </a:defRPr>
            </a:lvl4pPr>
            <a:lvl5pPr algn="ctr" rtl="0" eaLnBrk="0" fontAlgn="base" hangingPunct="0">
              <a:spcBef>
                <a:spcPct val="0"/>
              </a:spcBef>
              <a:spcAft>
                <a:spcPct val="0"/>
              </a:spcAft>
              <a:defRPr sz="3000" b="1">
                <a:solidFill>
                  <a:srgbClr val="660033"/>
                </a:solidFill>
                <a:latin typeface="Arial" charset="0"/>
              </a:defRPr>
            </a:lvl5pPr>
            <a:lvl6pPr marL="432465" algn="ctr" defTabSz="914485" rtl="0" fontAlgn="base">
              <a:spcBef>
                <a:spcPct val="0"/>
              </a:spcBef>
              <a:spcAft>
                <a:spcPct val="0"/>
              </a:spcAft>
              <a:defRPr sz="3000" b="1">
                <a:solidFill>
                  <a:srgbClr val="660033"/>
                </a:solidFill>
                <a:latin typeface="Arial" charset="0"/>
              </a:defRPr>
            </a:lvl6pPr>
            <a:lvl7pPr marL="864931" algn="ctr" defTabSz="914485" rtl="0" fontAlgn="base">
              <a:spcBef>
                <a:spcPct val="0"/>
              </a:spcBef>
              <a:spcAft>
                <a:spcPct val="0"/>
              </a:spcAft>
              <a:defRPr sz="3000" b="1">
                <a:solidFill>
                  <a:srgbClr val="660033"/>
                </a:solidFill>
                <a:latin typeface="Arial" charset="0"/>
              </a:defRPr>
            </a:lvl7pPr>
            <a:lvl8pPr marL="1297396" algn="ctr" defTabSz="914485" rtl="0" fontAlgn="base">
              <a:spcBef>
                <a:spcPct val="0"/>
              </a:spcBef>
              <a:spcAft>
                <a:spcPct val="0"/>
              </a:spcAft>
              <a:defRPr sz="3000" b="1">
                <a:solidFill>
                  <a:srgbClr val="660033"/>
                </a:solidFill>
                <a:latin typeface="Arial" charset="0"/>
              </a:defRPr>
            </a:lvl8pPr>
            <a:lvl9pPr marL="1729862" algn="ctr" defTabSz="914485" rtl="0" fontAlgn="base">
              <a:spcBef>
                <a:spcPct val="0"/>
              </a:spcBef>
              <a:spcAft>
                <a:spcPct val="0"/>
              </a:spcAft>
              <a:defRPr sz="3000" b="1">
                <a:solidFill>
                  <a:srgbClr val="660033"/>
                </a:solidFill>
                <a:latin typeface="Arial" charset="0"/>
              </a:defRPr>
            </a:lvl9pPr>
          </a:lstStyle>
          <a:p>
            <a:pPr>
              <a:spcBef>
                <a:spcPct val="20000"/>
              </a:spcBef>
              <a:defRPr/>
            </a:pPr>
            <a:r>
              <a:rPr lang="en-US" kern="0" dirty="0"/>
              <a:t>Food Safety Fundamentals</a:t>
            </a:r>
            <a:br>
              <a:rPr lang="en-US" kern="0" dirty="0"/>
            </a:br>
            <a:r>
              <a:rPr lang="en-US" sz="1800" kern="0" dirty="0">
                <a:solidFill>
                  <a:srgbClr val="000000"/>
                </a:solidFill>
                <a:ea typeface="+mn-ea"/>
                <a:cs typeface="+mn-cs"/>
              </a:rPr>
              <a:t>TB MED 530 </a:t>
            </a:r>
            <a:r>
              <a:rPr lang="en-US" sz="1800" b="0" kern="0" dirty="0">
                <a:solidFill>
                  <a:srgbClr val="000000"/>
                </a:solidFill>
                <a:ea typeface="+mn-ea"/>
                <a:cs typeface="+mn-cs"/>
              </a:rPr>
              <a:t>/ NAVMED P-5010-1 / AFMAN 48-147_IP</a:t>
            </a:r>
            <a:br>
              <a:rPr lang="en-US" sz="1800" b="0" kern="0" dirty="0">
                <a:solidFill>
                  <a:srgbClr val="000000"/>
                </a:solidFill>
                <a:ea typeface="+mn-ea"/>
                <a:cs typeface="+mn-cs"/>
              </a:rPr>
            </a:br>
            <a:r>
              <a:rPr lang="en-US" sz="1800" kern="0" dirty="0">
                <a:solidFill>
                  <a:srgbClr val="000000"/>
                </a:solidFill>
                <a:ea typeface="+mn-ea"/>
                <a:cs typeface="+mn-cs"/>
              </a:rPr>
              <a:t>Tri-Service Food Code</a:t>
            </a:r>
            <a:endParaRPr lang="en-US" kern="0" dirty="0"/>
          </a:p>
        </p:txBody>
      </p:sp>
    </p:spTree>
    <p:extLst>
      <p:ext uri="{BB962C8B-B14F-4D97-AF65-F5344CB8AC3E}">
        <p14:creationId xmlns:p14="http://schemas.microsoft.com/office/powerpoint/2010/main" val="1640132851"/>
      </p:ext>
    </p:extLst>
  </p:cSld>
  <p:clrMapOvr>
    <a:masterClrMapping/>
  </p:clrMapOvr>
  <p:transition spd="slow" advTm="145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Biological Hazards </a:t>
            </a:r>
            <a:r>
              <a:rPr lang="en-US" b="0" i="1" dirty="0"/>
              <a:t>(continued)</a:t>
            </a:r>
            <a:endParaRPr lang="en-US" dirty="0"/>
          </a:p>
        </p:txBody>
      </p:sp>
      <p:sp>
        <p:nvSpPr>
          <p:cNvPr id="2" name="Content Placeholder 1"/>
          <p:cNvSpPr>
            <a:spLocks noGrp="1"/>
          </p:cNvSpPr>
          <p:nvPr>
            <p:ph idx="1"/>
          </p:nvPr>
        </p:nvSpPr>
        <p:spPr>
          <a:xfrm>
            <a:off x="496351" y="1219200"/>
            <a:ext cx="8230810" cy="4765487"/>
          </a:xfrm>
        </p:spPr>
        <p:txBody>
          <a:bodyPr/>
          <a:lstStyle/>
          <a:p>
            <a:pPr marL="0" indent="0">
              <a:buNone/>
            </a:pPr>
            <a:r>
              <a:rPr lang="en-US" altLang="en-US" sz="2800" b="1" dirty="0"/>
              <a:t>Bacterial </a:t>
            </a:r>
            <a:r>
              <a:rPr lang="en-US" altLang="en-US" sz="2800" b="1" u="sng" dirty="0"/>
              <a:t>Infective</a:t>
            </a:r>
            <a:r>
              <a:rPr lang="en-US" altLang="en-US" sz="2800" b="1" dirty="0"/>
              <a:t> Pathogens</a:t>
            </a:r>
          </a:p>
          <a:p>
            <a:pPr marL="0" indent="0">
              <a:buNone/>
            </a:pPr>
            <a:r>
              <a:rPr lang="en-US" altLang="en-US" i="1" dirty="0"/>
              <a:t>These do not produce toxins or spores—</a:t>
            </a:r>
          </a:p>
          <a:p>
            <a:pPr lvl="1"/>
            <a:r>
              <a:rPr lang="en-US" altLang="en-US" dirty="0"/>
              <a:t>Salmonella   </a:t>
            </a:r>
          </a:p>
          <a:p>
            <a:pPr lvl="1"/>
            <a:r>
              <a:rPr lang="en-US" altLang="en-US" dirty="0"/>
              <a:t>Campylobacter </a:t>
            </a:r>
            <a:r>
              <a:rPr lang="en-US" altLang="en-US" dirty="0" err="1"/>
              <a:t>jejuni</a:t>
            </a:r>
            <a:endParaRPr lang="en-US" altLang="en-US" dirty="0"/>
          </a:p>
          <a:p>
            <a:pPr lvl="1">
              <a:spcAft>
                <a:spcPts val="1200"/>
              </a:spcAft>
            </a:pPr>
            <a:r>
              <a:rPr lang="en-US" altLang="en-US" dirty="0" err="1"/>
              <a:t>Shigella</a:t>
            </a:r>
            <a:r>
              <a:rPr lang="en-US" altLang="en-US" dirty="0"/>
              <a:t> </a:t>
            </a:r>
          </a:p>
          <a:p>
            <a:pPr lvl="1">
              <a:spcBef>
                <a:spcPts val="6000"/>
              </a:spcBef>
            </a:pPr>
            <a:r>
              <a:rPr lang="en-US" altLang="en-US" dirty="0"/>
              <a:t>Listeria </a:t>
            </a:r>
            <a:r>
              <a:rPr lang="en-US" altLang="en-US" dirty="0" err="1"/>
              <a:t>monocytogenes</a:t>
            </a:r>
            <a:endParaRPr lang="en-US" dirty="0"/>
          </a:p>
        </p:txBody>
      </p:sp>
      <p:sp>
        <p:nvSpPr>
          <p:cNvPr id="4" name="Text Box 8"/>
          <p:cNvSpPr txBox="1">
            <a:spLocks noChangeArrowheads="1"/>
          </p:cNvSpPr>
          <p:nvPr/>
        </p:nvSpPr>
        <p:spPr bwMode="auto">
          <a:xfrm>
            <a:off x="4343400" y="2209800"/>
            <a:ext cx="4267200" cy="1631216"/>
          </a:xfrm>
          <a:prstGeom prst="rect">
            <a:avLst/>
          </a:prstGeom>
          <a:solidFill>
            <a:srgbClr val="FFFF99"/>
          </a:solidFill>
          <a:ln w="19050">
            <a:solidFill>
              <a:schemeClr val="tx1"/>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Clr>
                <a:schemeClr val="tx1"/>
              </a:buClr>
              <a:buFont typeface="Wingdings" panose="05000000000000000000" pitchFamily="2" charset="2"/>
              <a:buChar char="ü"/>
            </a:pPr>
            <a:r>
              <a:rPr lang="en-US" altLang="en-US" sz="2000" dirty="0">
                <a:solidFill>
                  <a:srgbClr val="0000CC"/>
                </a:solidFill>
                <a:latin typeface="Comic Sans MS" pitchFamily="66" charset="0"/>
              </a:rPr>
              <a:t>Originate from intestinal tract of animals. </a:t>
            </a:r>
          </a:p>
          <a:p>
            <a:pPr marL="342900" indent="-342900">
              <a:buClr>
                <a:schemeClr val="tx1"/>
              </a:buClr>
              <a:buFont typeface="Wingdings" panose="05000000000000000000" pitchFamily="2" charset="2"/>
              <a:buChar char="ü"/>
            </a:pPr>
            <a:r>
              <a:rPr lang="en-US" altLang="en-US" sz="2000" dirty="0">
                <a:solidFill>
                  <a:srgbClr val="0000CC"/>
                </a:solidFill>
                <a:latin typeface="Comic Sans MS" pitchFamily="66" charset="0"/>
              </a:rPr>
              <a:t> Associated with fecal contamination of food during processing (slaughter).</a:t>
            </a:r>
          </a:p>
        </p:txBody>
      </p:sp>
      <p:sp>
        <p:nvSpPr>
          <p:cNvPr id="5" name="Text Box 28"/>
          <p:cNvSpPr txBox="1">
            <a:spLocks noChangeArrowheads="1"/>
          </p:cNvSpPr>
          <p:nvPr/>
        </p:nvSpPr>
        <p:spPr bwMode="auto">
          <a:xfrm>
            <a:off x="2590800" y="4549914"/>
            <a:ext cx="3886200" cy="707886"/>
          </a:xfrm>
          <a:prstGeom prst="rect">
            <a:avLst/>
          </a:prstGeom>
          <a:solidFill>
            <a:srgbClr val="FFFF99"/>
          </a:solidFill>
          <a:ln w="12700">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p>
            <a:pPr eaLnBrk="0" hangingPunct="0">
              <a:spcBef>
                <a:spcPct val="50000"/>
              </a:spcBef>
              <a:defRPr/>
            </a:pPr>
            <a:r>
              <a:rPr lang="en-US" sz="2000" dirty="0">
                <a:solidFill>
                  <a:srgbClr val="00279F"/>
                </a:solidFill>
                <a:latin typeface="Comic Sans MS" pitchFamily="66" charset="0"/>
              </a:rPr>
              <a:t>Cool, damp environments -- </a:t>
            </a:r>
            <a:r>
              <a:rPr lang="en-US" sz="2000" dirty="0">
                <a:latin typeface="Comic Sans MS" panose="030F0702030302020204" pitchFamily="66" charset="0"/>
              </a:rPr>
              <a:t>floor drains &amp; refrigerators</a:t>
            </a:r>
          </a:p>
        </p:txBody>
      </p:sp>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10</a:t>
            </a:fld>
            <a:endParaRPr lang="en-US" sz="1400"/>
          </a:p>
        </p:txBody>
      </p:sp>
    </p:spTree>
    <p:extLst>
      <p:ext uri="{BB962C8B-B14F-4D97-AF65-F5344CB8AC3E}">
        <p14:creationId xmlns:p14="http://schemas.microsoft.com/office/powerpoint/2010/main" val="318750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Biological Hazards </a:t>
            </a:r>
            <a:r>
              <a:rPr lang="en-US" b="0" i="1" dirty="0"/>
              <a:t>(continued)</a:t>
            </a:r>
            <a:endParaRPr lang="en-US" dirty="0"/>
          </a:p>
        </p:txBody>
      </p:sp>
      <p:sp>
        <p:nvSpPr>
          <p:cNvPr id="2" name="Content Placeholder 1"/>
          <p:cNvSpPr>
            <a:spLocks noGrp="1"/>
          </p:cNvSpPr>
          <p:nvPr>
            <p:ph idx="1"/>
          </p:nvPr>
        </p:nvSpPr>
        <p:spPr/>
        <p:txBody>
          <a:bodyPr/>
          <a:lstStyle/>
          <a:p>
            <a:pPr marL="0" indent="0">
              <a:buNone/>
            </a:pPr>
            <a:r>
              <a:rPr lang="en-US" sz="2800" b="1" dirty="0"/>
              <a:t>Toxigenic Bacterial Pathogens</a:t>
            </a:r>
          </a:p>
          <a:p>
            <a:pPr marL="0" indent="0">
              <a:spcAft>
                <a:spcPts val="1200"/>
              </a:spcAft>
              <a:buNone/>
            </a:pPr>
            <a:r>
              <a:rPr lang="en-US" altLang="en-US" i="1" dirty="0"/>
              <a:t>Infective bacteria that also produce a toxin—</a:t>
            </a:r>
            <a:endParaRPr lang="en-US" b="1" dirty="0"/>
          </a:p>
          <a:p>
            <a:pPr lvl="1">
              <a:spcBef>
                <a:spcPts val="1200"/>
              </a:spcBef>
            </a:pPr>
            <a:r>
              <a:rPr lang="en-US" dirty="0"/>
              <a:t>Escherichia coli 0157:h7 (E. coli)</a:t>
            </a:r>
            <a:br>
              <a:rPr lang="en-US" dirty="0"/>
            </a:br>
            <a:endParaRPr lang="en-US" sz="2300" dirty="0"/>
          </a:p>
          <a:p>
            <a:pPr lvl="1">
              <a:spcBef>
                <a:spcPts val="4200"/>
              </a:spcBef>
              <a:spcAft>
                <a:spcPts val="0"/>
              </a:spcAft>
            </a:pPr>
            <a:r>
              <a:rPr lang="en-US" dirty="0"/>
              <a:t>Staphylococcus aureus</a:t>
            </a:r>
          </a:p>
          <a:p>
            <a:pPr marL="0" indent="0">
              <a:buNone/>
            </a:pPr>
            <a:endParaRPr lang="en-US" dirty="0"/>
          </a:p>
        </p:txBody>
      </p:sp>
      <p:sp>
        <p:nvSpPr>
          <p:cNvPr id="4" name="Text Box 5"/>
          <p:cNvSpPr txBox="1">
            <a:spLocks noChangeArrowheads="1"/>
          </p:cNvSpPr>
          <p:nvPr/>
        </p:nvSpPr>
        <p:spPr bwMode="auto">
          <a:xfrm>
            <a:off x="1600200" y="4248090"/>
            <a:ext cx="4419600" cy="400110"/>
          </a:xfrm>
          <a:prstGeom prst="rect">
            <a:avLst/>
          </a:prstGeom>
          <a:solidFill>
            <a:srgbClr val="FFFF99"/>
          </a:solidFill>
          <a:ln w="12700">
            <a:solidFill>
              <a:srgbClr val="000000"/>
            </a:solidFill>
            <a:miter lim="800000"/>
            <a:headEnd/>
            <a:tailEnd/>
          </a:ln>
          <a:effectLst/>
        </p:spPr>
        <p:txBody>
          <a:bodyPr wrap="square">
            <a:spAutoFit/>
          </a:bodyPr>
          <a:lstStyle/>
          <a:p>
            <a:pPr algn="ctr" eaLnBrk="0" hangingPunct="0">
              <a:spcBef>
                <a:spcPct val="50000"/>
              </a:spcBef>
              <a:defRPr/>
            </a:pPr>
            <a:r>
              <a:rPr lang="en-US" sz="2000">
                <a:solidFill>
                  <a:srgbClr val="00279F"/>
                </a:solidFill>
                <a:latin typeface="Comic Sans MS" pitchFamily="66" charset="0"/>
              </a:rPr>
              <a:t>Human hair, skin, hands &amp; throat</a:t>
            </a:r>
          </a:p>
        </p:txBody>
      </p:sp>
      <p:sp>
        <p:nvSpPr>
          <p:cNvPr id="5" name="Text Box 28"/>
          <p:cNvSpPr txBox="1">
            <a:spLocks noChangeArrowheads="1"/>
          </p:cNvSpPr>
          <p:nvPr/>
        </p:nvSpPr>
        <p:spPr bwMode="auto">
          <a:xfrm>
            <a:off x="5181600" y="2514600"/>
            <a:ext cx="3810000" cy="1015663"/>
          </a:xfrm>
          <a:prstGeom prst="rect">
            <a:avLst/>
          </a:prstGeom>
          <a:solidFill>
            <a:srgbClr val="FFFF99"/>
          </a:solidFill>
          <a:ln w="12700">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p>
            <a:pPr marL="342900" indent="-342900" eaLnBrk="0" hangingPunct="0">
              <a:spcBef>
                <a:spcPts val="0"/>
              </a:spcBef>
              <a:buFont typeface="Wingdings" panose="05000000000000000000" pitchFamily="2" charset="2"/>
              <a:buChar char="ü"/>
              <a:defRPr/>
            </a:pPr>
            <a:r>
              <a:rPr lang="en-US" sz="2000" dirty="0">
                <a:solidFill>
                  <a:srgbClr val="00279F"/>
                </a:solidFill>
                <a:latin typeface="Comic Sans MS" pitchFamily="66" charset="0"/>
              </a:rPr>
              <a:t>Intestinal tract of animals &amp; humans.</a:t>
            </a:r>
          </a:p>
          <a:p>
            <a:pPr marL="342900" indent="-342900" eaLnBrk="0" hangingPunct="0">
              <a:spcBef>
                <a:spcPts val="0"/>
              </a:spcBef>
              <a:buFont typeface="Wingdings" panose="05000000000000000000" pitchFamily="2" charset="2"/>
              <a:buChar char="ü"/>
              <a:defRPr/>
            </a:pPr>
            <a:r>
              <a:rPr lang="en-US" sz="2000" dirty="0">
                <a:solidFill>
                  <a:srgbClr val="00279F"/>
                </a:solidFill>
                <a:latin typeface="Comic Sans MS" pitchFamily="66" charset="0"/>
              </a:rPr>
              <a:t>Readily found in soil.</a:t>
            </a:r>
            <a:endParaRPr lang="en-US" sz="2000" dirty="0">
              <a:latin typeface="+mn-lt"/>
            </a:endParaRPr>
          </a:p>
        </p:txBody>
      </p:sp>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11</a:t>
            </a:fld>
            <a:endParaRPr lang="en-US" sz="1400"/>
          </a:p>
        </p:txBody>
      </p:sp>
    </p:spTree>
    <p:extLst>
      <p:ext uri="{BB962C8B-B14F-4D97-AF65-F5344CB8AC3E}">
        <p14:creationId xmlns:p14="http://schemas.microsoft.com/office/powerpoint/2010/main" val="80663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Biological Hazards </a:t>
            </a:r>
            <a:r>
              <a:rPr lang="en-US" b="0" i="1" dirty="0"/>
              <a:t>(continued)</a:t>
            </a:r>
            <a:endParaRPr lang="en-US" dirty="0"/>
          </a:p>
        </p:txBody>
      </p:sp>
      <p:sp>
        <p:nvSpPr>
          <p:cNvPr id="2" name="Content Placeholder 1"/>
          <p:cNvSpPr>
            <a:spLocks noGrp="1"/>
          </p:cNvSpPr>
          <p:nvPr>
            <p:ph idx="1"/>
          </p:nvPr>
        </p:nvSpPr>
        <p:spPr/>
        <p:txBody>
          <a:bodyPr/>
          <a:lstStyle/>
          <a:p>
            <a:pPr marL="0" indent="0">
              <a:buNone/>
            </a:pPr>
            <a:r>
              <a:rPr lang="en-US" sz="2800" b="1" dirty="0"/>
              <a:t>Toxigenic Bacterial Pathogens</a:t>
            </a:r>
          </a:p>
          <a:p>
            <a:pPr marL="0" indent="-69850">
              <a:spcBef>
                <a:spcPts val="600"/>
              </a:spcBef>
              <a:buNone/>
            </a:pPr>
            <a:r>
              <a:rPr lang="en-US" i="1" dirty="0">
                <a:solidFill>
                  <a:srgbClr val="0000CC"/>
                </a:solidFill>
              </a:rPr>
              <a:t>Spore-forming, toxigenic bacteria—</a:t>
            </a:r>
          </a:p>
          <a:p>
            <a:pPr lvl="1">
              <a:spcBef>
                <a:spcPts val="600"/>
              </a:spcBef>
              <a:spcAft>
                <a:spcPts val="3000"/>
              </a:spcAft>
            </a:pPr>
            <a:r>
              <a:rPr lang="en-US" dirty="0"/>
              <a:t>Clostridium </a:t>
            </a:r>
            <a:r>
              <a:rPr lang="en-US" dirty="0" err="1"/>
              <a:t>perfringens</a:t>
            </a:r>
            <a:endParaRPr lang="en-US" dirty="0"/>
          </a:p>
          <a:p>
            <a:pPr lvl="1">
              <a:spcBef>
                <a:spcPts val="5400"/>
              </a:spcBef>
            </a:pPr>
            <a:r>
              <a:rPr lang="en-US" dirty="0"/>
              <a:t>Clostridium botulinum</a:t>
            </a:r>
          </a:p>
          <a:p>
            <a:pPr lvl="1"/>
            <a:r>
              <a:rPr lang="en-US" dirty="0"/>
              <a:t>Bacillus cereus</a:t>
            </a:r>
          </a:p>
          <a:p>
            <a:pPr marL="0" indent="0">
              <a:buNone/>
            </a:pPr>
            <a:endParaRPr lang="en-US" dirty="0"/>
          </a:p>
        </p:txBody>
      </p:sp>
      <p:sp>
        <p:nvSpPr>
          <p:cNvPr id="4" name="Text Box 6"/>
          <p:cNvSpPr txBox="1">
            <a:spLocks noChangeArrowheads="1"/>
          </p:cNvSpPr>
          <p:nvPr/>
        </p:nvSpPr>
        <p:spPr bwMode="auto">
          <a:xfrm>
            <a:off x="4114800" y="4284063"/>
            <a:ext cx="1981200" cy="469900"/>
          </a:xfrm>
          <a:prstGeom prst="rect">
            <a:avLst/>
          </a:prstGeom>
          <a:solidFill>
            <a:srgbClr val="FFFF99"/>
          </a:solidFill>
          <a:ln w="12700">
            <a:solidFill>
              <a:srgbClr val="000000"/>
            </a:solidFill>
            <a:miter lim="800000"/>
            <a:headEnd/>
            <a:tailEnd/>
          </a:ln>
          <a:effectLst>
            <a:outerShdw blurRad="50800" dist="38100" dir="2700000" algn="tl" rotWithShape="0">
              <a:prstClr val="black">
                <a:alpha val="40000"/>
              </a:prstClr>
            </a:outerShdw>
          </a:effectLst>
        </p:spPr>
        <p:txBody>
          <a:bodyPr>
            <a:spAutoFit/>
          </a:bodyPr>
          <a:lstStyle/>
          <a:p>
            <a:pPr algn="ctr" eaLnBrk="0" hangingPunct="0">
              <a:spcBef>
                <a:spcPct val="50000"/>
              </a:spcBef>
              <a:defRPr/>
            </a:pPr>
            <a:r>
              <a:rPr lang="en-US" sz="2400" dirty="0">
                <a:solidFill>
                  <a:srgbClr val="00279F"/>
                </a:solidFill>
                <a:latin typeface="Comic Sans MS" pitchFamily="66" charset="0"/>
              </a:rPr>
              <a:t>Soil </a:t>
            </a:r>
          </a:p>
        </p:txBody>
      </p:sp>
      <p:sp>
        <p:nvSpPr>
          <p:cNvPr id="5" name="Text Box 28"/>
          <p:cNvSpPr txBox="1">
            <a:spLocks noChangeArrowheads="1"/>
          </p:cNvSpPr>
          <p:nvPr/>
        </p:nvSpPr>
        <p:spPr bwMode="auto">
          <a:xfrm>
            <a:off x="5105400" y="2392912"/>
            <a:ext cx="3048000" cy="1015663"/>
          </a:xfrm>
          <a:prstGeom prst="rect">
            <a:avLst/>
          </a:prstGeom>
          <a:solidFill>
            <a:srgbClr val="FFFF99"/>
          </a:solidFill>
          <a:ln w="12700">
            <a:solidFill>
              <a:srgbClr val="000000"/>
            </a:solidFill>
            <a:miter lim="800000"/>
            <a:headEnd/>
            <a:tailEnd/>
          </a:ln>
          <a:effectLst>
            <a:outerShdw blurRad="50800" dist="38100" dir="2700000" algn="tl" rotWithShape="0">
              <a:prstClr val="black">
                <a:alpha val="40000"/>
              </a:prstClr>
            </a:outerShdw>
          </a:effectLst>
        </p:spPr>
        <p:txBody>
          <a:bodyPr wrap="square">
            <a:spAutoFit/>
          </a:bodyPr>
          <a:lstStyle/>
          <a:p>
            <a:pPr marL="342900" indent="-342900" eaLnBrk="0" hangingPunct="0">
              <a:spcBef>
                <a:spcPts val="0"/>
              </a:spcBef>
              <a:buFont typeface="Wingdings" panose="05000000000000000000" pitchFamily="2" charset="2"/>
              <a:buChar char="ü"/>
              <a:defRPr/>
            </a:pPr>
            <a:r>
              <a:rPr lang="en-US" sz="2000" dirty="0">
                <a:solidFill>
                  <a:srgbClr val="00279F"/>
                </a:solidFill>
                <a:latin typeface="Comic Sans MS" pitchFamily="66" charset="0"/>
              </a:rPr>
              <a:t>Intestinal tract of animals &amp; humans.</a:t>
            </a:r>
          </a:p>
          <a:p>
            <a:pPr marL="342900" indent="-342900" eaLnBrk="0" hangingPunct="0">
              <a:spcBef>
                <a:spcPts val="0"/>
              </a:spcBef>
              <a:buFont typeface="Wingdings" panose="05000000000000000000" pitchFamily="2" charset="2"/>
              <a:buChar char="ü"/>
              <a:defRPr/>
            </a:pPr>
            <a:r>
              <a:rPr lang="en-US" sz="2000" dirty="0">
                <a:solidFill>
                  <a:srgbClr val="00279F"/>
                </a:solidFill>
                <a:latin typeface="Comic Sans MS" pitchFamily="66" charset="0"/>
              </a:rPr>
              <a:t>Soil.</a:t>
            </a:r>
            <a:endParaRPr lang="en-US" sz="2000" dirty="0">
              <a:latin typeface="+mn-lt"/>
            </a:endParaRPr>
          </a:p>
        </p:txBody>
      </p:sp>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12</a:t>
            </a:fld>
            <a:endParaRPr lang="en-US" sz="1400"/>
          </a:p>
        </p:txBody>
      </p:sp>
    </p:spTree>
    <p:extLst>
      <p:ext uri="{BB962C8B-B14F-4D97-AF65-F5344CB8AC3E}">
        <p14:creationId xmlns:p14="http://schemas.microsoft.com/office/powerpoint/2010/main" val="320008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altLang="en-US" dirty="0"/>
              <a:t>Biological Hazards </a:t>
            </a:r>
            <a:r>
              <a:rPr lang="en-US" altLang="en-US" b="0" i="1" dirty="0"/>
              <a:t>(continued)</a:t>
            </a:r>
            <a:endParaRPr lang="en-US" dirty="0"/>
          </a:p>
        </p:txBody>
      </p:sp>
      <p:sp>
        <p:nvSpPr>
          <p:cNvPr id="2" name="Content Placeholder 1"/>
          <p:cNvSpPr>
            <a:spLocks noGrp="1"/>
          </p:cNvSpPr>
          <p:nvPr>
            <p:ph idx="1"/>
          </p:nvPr>
        </p:nvSpPr>
        <p:spPr/>
        <p:txBody>
          <a:bodyPr/>
          <a:lstStyle/>
          <a:p>
            <a:r>
              <a:rPr lang="en-US" sz="2200" dirty="0"/>
              <a:t>Common symptoms of foodborne illness:</a:t>
            </a:r>
          </a:p>
          <a:p>
            <a:pPr lvl="1"/>
            <a:r>
              <a:rPr lang="en-US" dirty="0"/>
              <a:t>Diarrhea</a:t>
            </a:r>
          </a:p>
          <a:p>
            <a:pPr lvl="1"/>
            <a:r>
              <a:rPr lang="en-US" dirty="0"/>
              <a:t>Vomiting</a:t>
            </a:r>
          </a:p>
          <a:p>
            <a:pPr lvl="1"/>
            <a:r>
              <a:rPr lang="en-US" dirty="0"/>
              <a:t>Fever</a:t>
            </a:r>
          </a:p>
          <a:p>
            <a:pPr lvl="1"/>
            <a:r>
              <a:rPr lang="en-US" dirty="0"/>
              <a:t>Nausea</a:t>
            </a:r>
          </a:p>
          <a:p>
            <a:pPr lvl="1"/>
            <a:r>
              <a:rPr lang="en-US" dirty="0"/>
              <a:t>Abdominal cramps</a:t>
            </a:r>
          </a:p>
          <a:p>
            <a:pPr lvl="1"/>
            <a:r>
              <a:rPr lang="en-US" dirty="0"/>
              <a:t>Jaundice (yellowing of skin and eyes)</a:t>
            </a:r>
          </a:p>
          <a:p>
            <a:pPr>
              <a:spcBef>
                <a:spcPts val="1200"/>
              </a:spcBef>
            </a:pPr>
            <a:r>
              <a:rPr lang="en-US" sz="2200" dirty="0"/>
              <a:t>Onset time: </a:t>
            </a:r>
          </a:p>
          <a:p>
            <a:pPr lvl="1"/>
            <a:r>
              <a:rPr lang="en-US" dirty="0"/>
              <a:t>Depend on the type of foodborne illness</a:t>
            </a:r>
          </a:p>
          <a:p>
            <a:pPr lvl="1"/>
            <a:r>
              <a:rPr lang="en-US" dirty="0"/>
              <a:t>Can range </a:t>
            </a:r>
            <a:r>
              <a:rPr lang="en-US" dirty="0">
                <a:solidFill>
                  <a:srgbClr val="FF0000"/>
                </a:solidFill>
              </a:rPr>
              <a:t>from 30 minutes to six weeks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1800" y="16764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13</a:t>
            </a:fld>
            <a:endParaRPr lang="en-US" sz="1400"/>
          </a:p>
        </p:txBody>
      </p:sp>
    </p:spTree>
    <p:extLst>
      <p:ext uri="{BB962C8B-B14F-4D97-AF65-F5344CB8AC3E}">
        <p14:creationId xmlns:p14="http://schemas.microsoft.com/office/powerpoint/2010/main" val="3913408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85963"/>
            <a:ext cx="8229600" cy="590550"/>
          </a:xfrm>
        </p:spPr>
        <p:txBody>
          <a:bodyPr/>
          <a:lstStyle/>
          <a:p>
            <a:r>
              <a:rPr lang="en-US" altLang="en-US" dirty="0"/>
              <a:t>Health Requirements </a:t>
            </a:r>
            <a:r>
              <a:rPr lang="en-US" altLang="en-US" b="0" i="1" dirty="0"/>
              <a:t>(continued)</a:t>
            </a:r>
            <a:endParaRPr lang="en-US" dirty="0"/>
          </a:p>
        </p:txBody>
      </p:sp>
      <p:sp>
        <p:nvSpPr>
          <p:cNvPr id="2" name="Content Placeholder 1"/>
          <p:cNvSpPr>
            <a:spLocks noGrp="1"/>
          </p:cNvSpPr>
          <p:nvPr>
            <p:ph idx="1"/>
          </p:nvPr>
        </p:nvSpPr>
        <p:spPr>
          <a:xfrm>
            <a:off x="496351" y="1219200"/>
            <a:ext cx="8230810" cy="4765487"/>
          </a:xfrm>
        </p:spPr>
        <p:txBody>
          <a:bodyPr/>
          <a:lstStyle/>
          <a:p>
            <a:pPr marL="2282825" indent="-285750"/>
            <a:r>
              <a:rPr lang="en-US" sz="2200" dirty="0"/>
              <a:t>Infected wounds and unhealed cuts or </a:t>
            </a:r>
            <a:br>
              <a:rPr lang="en-US" sz="2200" dirty="0"/>
            </a:br>
            <a:r>
              <a:rPr lang="en-US" sz="2200" dirty="0"/>
              <a:t>blistered burns—</a:t>
            </a:r>
          </a:p>
          <a:p>
            <a:pPr marL="2740025" lvl="1"/>
            <a:r>
              <a:rPr lang="en-US" dirty="0"/>
              <a:t>Must be covered to prevent pathogens from contaminating food and food-contact surfaces.</a:t>
            </a:r>
          </a:p>
          <a:p>
            <a:pPr>
              <a:spcBef>
                <a:spcPts val="3600"/>
              </a:spcBef>
            </a:pPr>
            <a:r>
              <a:rPr lang="en-US" sz="2200" dirty="0"/>
              <a:t>How a wound is covered depends on where it is located:</a:t>
            </a:r>
          </a:p>
          <a:p>
            <a:pPr lvl="1">
              <a:spcBef>
                <a:spcPts val="0"/>
              </a:spcBef>
              <a:spcAft>
                <a:spcPts val="300"/>
              </a:spcAft>
            </a:pPr>
            <a:r>
              <a:rPr lang="en-US" b="1" dirty="0"/>
              <a:t>Hand or wrist – </a:t>
            </a:r>
            <a:r>
              <a:rPr lang="en-US" dirty="0"/>
              <a:t>use impermeable cover (bandage or gauze covered by a finger cot) </a:t>
            </a:r>
            <a:r>
              <a:rPr lang="en-US" b="1" dirty="0"/>
              <a:t>and</a:t>
            </a:r>
            <a:r>
              <a:rPr lang="en-US" dirty="0"/>
              <a:t> then cover with a single-use glove.</a:t>
            </a:r>
          </a:p>
          <a:p>
            <a:pPr lvl="1">
              <a:spcBef>
                <a:spcPts val="0"/>
              </a:spcBef>
              <a:spcAft>
                <a:spcPts val="300"/>
              </a:spcAft>
            </a:pPr>
            <a:r>
              <a:rPr lang="en-US" b="1" dirty="0"/>
              <a:t>Arm –</a:t>
            </a:r>
            <a:r>
              <a:rPr lang="en-US" dirty="0"/>
              <a:t> use impermeable bandage.</a:t>
            </a:r>
          </a:p>
          <a:p>
            <a:pPr lvl="2">
              <a:spcBef>
                <a:spcPts val="0"/>
              </a:spcBef>
              <a:spcAft>
                <a:spcPts val="300"/>
              </a:spcAft>
            </a:pPr>
            <a:r>
              <a:rPr lang="en-US" dirty="0">
                <a:solidFill>
                  <a:srgbClr val="0000CC"/>
                </a:solidFill>
              </a:rPr>
              <a:t>If work smock has full or three-quarter </a:t>
            </a:r>
          </a:p>
          <a:p>
            <a:pPr marL="915988" lvl="2" indent="0">
              <a:spcBef>
                <a:spcPts val="0"/>
              </a:spcBef>
              <a:spcAft>
                <a:spcPts val="300"/>
              </a:spcAft>
              <a:buNone/>
            </a:pPr>
            <a:r>
              <a:rPr lang="en-US" dirty="0">
                <a:solidFill>
                  <a:srgbClr val="0000CC"/>
                </a:solidFill>
              </a:rPr>
              <a:t>   sleeves, always wear the sleeves down.</a:t>
            </a:r>
          </a:p>
          <a:p>
            <a:pPr lvl="1">
              <a:spcBef>
                <a:spcPts val="0"/>
              </a:spcBef>
              <a:spcAft>
                <a:spcPts val="300"/>
              </a:spcAft>
            </a:pPr>
            <a:r>
              <a:rPr lang="en-US" b="1" dirty="0"/>
              <a:t>Body –</a:t>
            </a:r>
            <a:r>
              <a:rPr lang="en-US" dirty="0"/>
              <a:t> cover with dry, tight-fitting </a:t>
            </a:r>
            <a:br>
              <a:rPr lang="en-US" dirty="0"/>
            </a:br>
            <a:r>
              <a:rPr lang="en-US" dirty="0"/>
              <a:t>bandage.</a:t>
            </a:r>
          </a:p>
        </p:txBody>
      </p:sp>
      <p:pic>
        <p:nvPicPr>
          <p:cNvPr id="4" name="Picture 2" descr="6e_c03_1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19200"/>
            <a:ext cx="1905000"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103" y="4722132"/>
            <a:ext cx="250729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14</a:t>
            </a:fld>
            <a:endParaRPr lang="en-US" sz="1400"/>
          </a:p>
        </p:txBody>
      </p:sp>
    </p:spTree>
    <p:extLst>
      <p:ext uri="{BB962C8B-B14F-4D97-AF65-F5344CB8AC3E}">
        <p14:creationId xmlns:p14="http://schemas.microsoft.com/office/powerpoint/2010/main" val="243622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85963"/>
            <a:ext cx="8229600" cy="590550"/>
          </a:xfrm>
        </p:spPr>
        <p:txBody>
          <a:bodyPr/>
          <a:lstStyle/>
          <a:p>
            <a:r>
              <a:rPr lang="en-US" dirty="0"/>
              <a:t>Health Requirements </a:t>
            </a:r>
            <a:r>
              <a:rPr lang="en-US" b="0" i="1" dirty="0"/>
              <a:t>(continued)</a:t>
            </a:r>
            <a:endParaRPr lang="en-US" dirty="0"/>
          </a:p>
        </p:txBody>
      </p:sp>
      <p:sp>
        <p:nvSpPr>
          <p:cNvPr id="2" name="Content Placeholder 1"/>
          <p:cNvSpPr>
            <a:spLocks noGrp="1"/>
          </p:cNvSpPr>
          <p:nvPr>
            <p:ph idx="1"/>
          </p:nvPr>
        </p:nvSpPr>
        <p:spPr>
          <a:xfrm>
            <a:off x="457200" y="1219201"/>
            <a:ext cx="8229600" cy="4876800"/>
          </a:xfrm>
        </p:spPr>
        <p:txBody>
          <a:bodyPr/>
          <a:lstStyle/>
          <a:p>
            <a:pPr marL="0" indent="0">
              <a:spcBef>
                <a:spcPts val="0"/>
              </a:spcBef>
              <a:spcAft>
                <a:spcPts val="600"/>
              </a:spcAft>
              <a:buNone/>
            </a:pPr>
            <a:r>
              <a:rPr lang="en-US" sz="2800" b="1" dirty="0"/>
              <a:t>Disclosure by Workers—</a:t>
            </a:r>
          </a:p>
          <a:p>
            <a:pPr>
              <a:spcBef>
                <a:spcPts val="0"/>
              </a:spcBef>
              <a:spcAft>
                <a:spcPts val="600"/>
              </a:spcAft>
            </a:pPr>
            <a:r>
              <a:rPr lang="en-US" dirty="0"/>
              <a:t>Reportable symptoms: </a:t>
            </a:r>
          </a:p>
          <a:p>
            <a:pPr lvl="1">
              <a:spcBef>
                <a:spcPts val="0"/>
              </a:spcBef>
              <a:spcAft>
                <a:spcPts val="600"/>
              </a:spcAft>
            </a:pPr>
            <a:r>
              <a:rPr lang="en-US" dirty="0"/>
              <a:t>vomiting </a:t>
            </a:r>
          </a:p>
          <a:p>
            <a:pPr lvl="1">
              <a:spcBef>
                <a:spcPts val="0"/>
              </a:spcBef>
              <a:spcAft>
                <a:spcPts val="600"/>
              </a:spcAft>
            </a:pPr>
            <a:r>
              <a:rPr lang="en-US" dirty="0"/>
              <a:t>diarrhea </a:t>
            </a:r>
          </a:p>
          <a:p>
            <a:pPr lvl="1">
              <a:spcBef>
                <a:spcPts val="0"/>
              </a:spcBef>
              <a:spcAft>
                <a:spcPts val="600"/>
              </a:spcAft>
            </a:pPr>
            <a:r>
              <a:rPr lang="en-US" dirty="0"/>
              <a:t>jaundice</a:t>
            </a:r>
          </a:p>
          <a:p>
            <a:pPr lvl="1">
              <a:spcBef>
                <a:spcPts val="0"/>
              </a:spcBef>
              <a:spcAft>
                <a:spcPts val="600"/>
              </a:spcAft>
            </a:pPr>
            <a:r>
              <a:rPr lang="en-US" dirty="0"/>
              <a:t>sore throat with fever </a:t>
            </a:r>
          </a:p>
          <a:p>
            <a:pPr lvl="1">
              <a:spcBef>
                <a:spcPts val="0"/>
              </a:spcBef>
              <a:spcAft>
                <a:spcPts val="600"/>
              </a:spcAft>
            </a:pPr>
            <a:r>
              <a:rPr lang="en-US" dirty="0"/>
              <a:t>infected wound or lesion with pus </a:t>
            </a:r>
            <a:r>
              <a:rPr lang="en-US" i="1" dirty="0">
                <a:solidFill>
                  <a:srgbClr val="0000CC"/>
                </a:solidFill>
              </a:rPr>
              <a:t>(oozing boils, pimples, and sores)</a:t>
            </a:r>
            <a:endParaRPr lang="en-US" dirty="0"/>
          </a:p>
        </p:txBody>
      </p:sp>
      <p:grpSp>
        <p:nvGrpSpPr>
          <p:cNvPr id="4" name="Group 3"/>
          <p:cNvGrpSpPr/>
          <p:nvPr/>
        </p:nvGrpSpPr>
        <p:grpSpPr>
          <a:xfrm>
            <a:off x="6400800" y="1208194"/>
            <a:ext cx="2590800" cy="1676400"/>
            <a:chOff x="1219200" y="1828800"/>
            <a:chExt cx="3105226"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8"/>
            <p:cNvSpPr txBox="1">
              <a:spLocks noChangeArrowheads="1"/>
            </p:cNvSpPr>
            <p:nvPr/>
          </p:nvSpPr>
          <p:spPr bwMode="auto">
            <a:xfrm>
              <a:off x="1219200" y="2438401"/>
              <a:ext cx="1973944" cy="542451"/>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Personal Hygiene &amp; Work Habits</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8999" y="4343400"/>
            <a:ext cx="2514601" cy="216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15</a:t>
            </a:fld>
            <a:endParaRPr lang="en-US" sz="1400"/>
          </a:p>
        </p:txBody>
      </p:sp>
    </p:spTree>
    <p:extLst>
      <p:ext uri="{BB962C8B-B14F-4D97-AF65-F5344CB8AC3E}">
        <p14:creationId xmlns:p14="http://schemas.microsoft.com/office/powerpoint/2010/main" val="154871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Requirements</a:t>
            </a:r>
          </a:p>
        </p:txBody>
      </p:sp>
      <p:sp>
        <p:nvSpPr>
          <p:cNvPr id="2" name="Content Placeholder 1"/>
          <p:cNvSpPr>
            <a:spLocks noGrp="1"/>
          </p:cNvSpPr>
          <p:nvPr>
            <p:ph idx="1"/>
          </p:nvPr>
        </p:nvSpPr>
        <p:spPr>
          <a:xfrm>
            <a:off x="457200" y="1385329"/>
            <a:ext cx="8229600" cy="2119871"/>
          </a:xfrm>
        </p:spPr>
        <p:txBody>
          <a:bodyPr/>
          <a:lstStyle/>
          <a:p>
            <a:pPr marL="0" indent="0">
              <a:spcBef>
                <a:spcPts val="0"/>
              </a:spcBef>
              <a:spcAft>
                <a:spcPts val="600"/>
              </a:spcAft>
              <a:buNone/>
            </a:pPr>
            <a:r>
              <a:rPr lang="en-US" sz="2800" b="1" dirty="0"/>
              <a:t>Disclosure by Workers—</a:t>
            </a:r>
          </a:p>
          <a:p>
            <a:pPr>
              <a:spcBef>
                <a:spcPts val="0"/>
              </a:spcBef>
              <a:spcAft>
                <a:spcPts val="600"/>
              </a:spcAft>
            </a:pPr>
            <a:r>
              <a:rPr lang="en-US" sz="2200" dirty="0"/>
              <a:t>Reportable diagnosis or history of exposure</a:t>
            </a:r>
            <a:endParaRPr lang="en-US" dirty="0"/>
          </a:p>
          <a:p>
            <a:pPr lvl="1">
              <a:spcBef>
                <a:spcPts val="0"/>
              </a:spcBef>
              <a:spcAft>
                <a:spcPts val="600"/>
              </a:spcAft>
            </a:pPr>
            <a:r>
              <a:rPr lang="en-US" dirty="0"/>
              <a:t>Reported during occurrences while holding an event</a:t>
            </a:r>
          </a:p>
        </p:txBody>
      </p:sp>
      <p:grpSp>
        <p:nvGrpSpPr>
          <p:cNvPr id="4" name="Group 3"/>
          <p:cNvGrpSpPr/>
          <p:nvPr/>
        </p:nvGrpSpPr>
        <p:grpSpPr>
          <a:xfrm>
            <a:off x="6629400" y="1127284"/>
            <a:ext cx="2362200" cy="1525043"/>
            <a:chOff x="1219200" y="1828800"/>
            <a:chExt cx="3105226"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8"/>
            <p:cNvSpPr txBox="1">
              <a:spLocks noChangeArrowheads="1"/>
            </p:cNvSpPr>
            <p:nvPr/>
          </p:nvSpPr>
          <p:spPr bwMode="auto">
            <a:xfrm>
              <a:off x="1219200" y="2438401"/>
              <a:ext cx="1973944" cy="542451"/>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Personal Hygiene &amp; Work Habits</a:t>
              </a:r>
            </a:p>
          </p:txBody>
        </p:sp>
      </p:grpSp>
      <p:graphicFrame>
        <p:nvGraphicFramePr>
          <p:cNvPr id="9" name="Table 8"/>
          <p:cNvGraphicFramePr>
            <a:graphicFrameLocks noGrp="1"/>
          </p:cNvGraphicFramePr>
          <p:nvPr>
            <p:extLst>
              <p:ext uri="{D42A27DB-BD31-4B8C-83A1-F6EECF244321}">
                <p14:modId xmlns:p14="http://schemas.microsoft.com/office/powerpoint/2010/main" val="580172896"/>
              </p:ext>
            </p:extLst>
          </p:nvPr>
        </p:nvGraphicFramePr>
        <p:xfrm>
          <a:off x="838200" y="3429000"/>
          <a:ext cx="7491067" cy="2463800"/>
        </p:xfrm>
        <a:graphic>
          <a:graphicData uri="http://schemas.openxmlformats.org/drawingml/2006/table">
            <a:tbl>
              <a:tblPr firstRow="1" bandRow="1">
                <a:tableStyleId>{5940675A-B579-460E-94D1-54222C63F5DA}</a:tableStyleId>
              </a:tblPr>
              <a:tblGrid>
                <a:gridCol w="4406510">
                  <a:extLst>
                    <a:ext uri="{9D8B030D-6E8A-4147-A177-3AD203B41FA5}">
                      <a16:colId xmlns:a16="http://schemas.microsoft.com/office/drawing/2014/main" val="20000"/>
                    </a:ext>
                  </a:extLst>
                </a:gridCol>
                <a:gridCol w="3084557">
                  <a:extLst>
                    <a:ext uri="{9D8B030D-6E8A-4147-A177-3AD203B41FA5}">
                      <a16:colId xmlns:a16="http://schemas.microsoft.com/office/drawing/2014/main" val="20001"/>
                    </a:ext>
                  </a:extLst>
                </a:gridCol>
              </a:tblGrid>
              <a:tr h="370840">
                <a:tc>
                  <a:txBody>
                    <a:bodyPr/>
                    <a:lstStyle/>
                    <a:p>
                      <a:pPr algn="ctr"/>
                      <a:r>
                        <a:rPr lang="en-US" b="1" dirty="0"/>
                        <a:t>Individual Diagnosis …or</a:t>
                      </a:r>
                    </a:p>
                  </a:txBody>
                  <a:tcPr anchor="ctr">
                    <a:solidFill>
                      <a:srgbClr val="FFFF99"/>
                    </a:solidFill>
                  </a:tcPr>
                </a:tc>
                <a:tc>
                  <a:txBody>
                    <a:bodyPr/>
                    <a:lstStyle/>
                    <a:p>
                      <a:pPr algn="ctr"/>
                      <a:r>
                        <a:rPr lang="en-US" b="1" dirty="0"/>
                        <a:t>…Reportable  Exposure</a:t>
                      </a:r>
                    </a:p>
                  </a:txBody>
                  <a:tcPr anchor="ctr">
                    <a:solidFill>
                      <a:srgbClr val="FFFF99"/>
                    </a:solidFill>
                  </a:tcPr>
                </a:tc>
                <a:extLst>
                  <a:ext uri="{0D108BD9-81ED-4DB2-BD59-A6C34878D82A}">
                    <a16:rowId xmlns:a16="http://schemas.microsoft.com/office/drawing/2014/main" val="10000"/>
                  </a:ext>
                </a:extLst>
              </a:tr>
              <a:tr h="370840">
                <a:tc>
                  <a:txBody>
                    <a:bodyPr/>
                    <a:lstStyle/>
                    <a:p>
                      <a:r>
                        <a:rPr lang="en-US" dirty="0"/>
                        <a:t>Norovirus</a:t>
                      </a:r>
                    </a:p>
                  </a:txBody>
                  <a:tcPr anchor="ctr"/>
                </a:tc>
                <a:tc>
                  <a:txBody>
                    <a:bodyPr/>
                    <a:lstStyle/>
                    <a:p>
                      <a:r>
                        <a:rPr lang="en-US" dirty="0"/>
                        <a:t>Within past 48</a:t>
                      </a:r>
                      <a:r>
                        <a:rPr lang="en-US" baseline="0" dirty="0"/>
                        <a:t> hours</a:t>
                      </a:r>
                      <a:endParaRPr lang="en-US" dirty="0"/>
                    </a:p>
                  </a:txBody>
                  <a:tcPr anchor="ctr"/>
                </a:tc>
                <a:extLst>
                  <a:ext uri="{0D108BD9-81ED-4DB2-BD59-A6C34878D82A}">
                    <a16:rowId xmlns:a16="http://schemas.microsoft.com/office/drawing/2014/main" val="10001"/>
                  </a:ext>
                </a:extLst>
              </a:tr>
              <a:tr h="370840">
                <a:tc>
                  <a:txBody>
                    <a:bodyPr/>
                    <a:lstStyle/>
                    <a:p>
                      <a:r>
                        <a:rPr lang="en-US" dirty="0" err="1"/>
                        <a:t>Enterohemorrhagic</a:t>
                      </a:r>
                      <a:r>
                        <a:rPr lang="en-US" dirty="0"/>
                        <a:t> (EHEC) or Shiga </a:t>
                      </a:r>
                      <a:r>
                        <a:rPr lang="en-US" dirty="0" err="1"/>
                        <a:t>Toxing</a:t>
                      </a:r>
                      <a:r>
                        <a:rPr lang="en-US" dirty="0"/>
                        <a:t>-Producing E. coli (STEC)</a:t>
                      </a:r>
                    </a:p>
                  </a:txBody>
                  <a:tcPr anchor="ctr"/>
                </a:tc>
                <a:tc>
                  <a:txBody>
                    <a:bodyPr/>
                    <a:lstStyle/>
                    <a:p>
                      <a:r>
                        <a:rPr lang="en-US" dirty="0"/>
                        <a:t>Within past 3 days</a:t>
                      </a:r>
                    </a:p>
                  </a:txBody>
                  <a:tcPr anchor="ctr"/>
                </a:tc>
                <a:extLst>
                  <a:ext uri="{0D108BD9-81ED-4DB2-BD59-A6C34878D82A}">
                    <a16:rowId xmlns:a16="http://schemas.microsoft.com/office/drawing/2014/main" val="10002"/>
                  </a:ext>
                </a:extLst>
              </a:tr>
              <a:tr h="370840">
                <a:tc>
                  <a:txBody>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i="1" dirty="0" err="1"/>
                        <a:t>Shigella</a:t>
                      </a:r>
                      <a:r>
                        <a:rPr lang="en-US" dirty="0"/>
                        <a:t> spp. </a:t>
                      </a:r>
                    </a:p>
                  </a:txBody>
                  <a:tcPr anchor="ctr"/>
                </a:tc>
                <a:tc>
                  <a:txBody>
                    <a:bodyPr/>
                    <a:lstStyle/>
                    <a:p>
                      <a:r>
                        <a:rPr lang="en-US" dirty="0"/>
                        <a:t>Within past 3 days</a:t>
                      </a:r>
                    </a:p>
                  </a:txBody>
                  <a:tcPr anchor="ctr"/>
                </a:tc>
                <a:extLst>
                  <a:ext uri="{0D108BD9-81ED-4DB2-BD59-A6C34878D82A}">
                    <a16:rowId xmlns:a16="http://schemas.microsoft.com/office/drawing/2014/main" val="10003"/>
                  </a:ext>
                </a:extLst>
              </a:tr>
              <a:tr h="370840">
                <a:tc>
                  <a:txBody>
                    <a:bodyPr/>
                    <a:lstStyle/>
                    <a:p>
                      <a:r>
                        <a:rPr lang="en-US" i="1" dirty="0"/>
                        <a:t>Salmonella </a:t>
                      </a:r>
                      <a:r>
                        <a:rPr lang="en-US" i="1" dirty="0" err="1"/>
                        <a:t>Typhi</a:t>
                      </a:r>
                      <a:r>
                        <a:rPr lang="en-US" i="1" dirty="0"/>
                        <a:t> </a:t>
                      </a:r>
                    </a:p>
                  </a:txBody>
                  <a:tcPr anchor="ctr"/>
                </a:tc>
                <a:tc>
                  <a:txBody>
                    <a:bodyPr/>
                    <a:lstStyle/>
                    <a:p>
                      <a:r>
                        <a:rPr lang="en-US" dirty="0"/>
                        <a:t>Within past 14 days</a:t>
                      </a:r>
                    </a:p>
                  </a:txBody>
                  <a:tcPr anchor="ctr"/>
                </a:tc>
                <a:extLst>
                  <a:ext uri="{0D108BD9-81ED-4DB2-BD59-A6C34878D82A}">
                    <a16:rowId xmlns:a16="http://schemas.microsoft.com/office/drawing/2014/main" val="10004"/>
                  </a:ext>
                </a:extLst>
              </a:tr>
              <a:tr h="370840">
                <a:tc>
                  <a:txBody>
                    <a:bodyPr/>
                    <a:lstStyle/>
                    <a:p>
                      <a:r>
                        <a:rPr lang="en-US" dirty="0"/>
                        <a:t>Hepatitis A virus</a:t>
                      </a:r>
                    </a:p>
                  </a:txBody>
                  <a:tcPr anchor="ctr"/>
                </a:tc>
                <a:tc>
                  <a:txBody>
                    <a:bodyPr/>
                    <a:lstStyle/>
                    <a:p>
                      <a:r>
                        <a:rPr lang="en-US" dirty="0"/>
                        <a:t>Within</a:t>
                      </a:r>
                      <a:r>
                        <a:rPr lang="en-US" baseline="0" dirty="0"/>
                        <a:t> past 30 days</a:t>
                      </a:r>
                      <a:endParaRPr lang="en-US" dirty="0"/>
                    </a:p>
                  </a:txBody>
                  <a:tcPr anchor="ctr"/>
                </a:tc>
                <a:extLst>
                  <a:ext uri="{0D108BD9-81ED-4DB2-BD59-A6C34878D82A}">
                    <a16:rowId xmlns:a16="http://schemas.microsoft.com/office/drawing/2014/main" val="10005"/>
                  </a:ext>
                </a:extLst>
              </a:tr>
            </a:tbl>
          </a:graphicData>
        </a:graphic>
      </p:graphicFrame>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16</a:t>
            </a:fld>
            <a:endParaRPr lang="en-US" sz="1400"/>
          </a:p>
        </p:txBody>
      </p:sp>
    </p:spTree>
    <p:extLst>
      <p:ext uri="{BB962C8B-B14F-4D97-AF65-F5344CB8AC3E}">
        <p14:creationId xmlns:p14="http://schemas.microsoft.com/office/powerpoint/2010/main" val="3417906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Biological Hazards </a:t>
            </a:r>
            <a:r>
              <a:rPr lang="en-US" b="0" i="1" dirty="0"/>
              <a:t>(continued)</a:t>
            </a:r>
            <a:endParaRPr lang="en-US" dirty="0"/>
          </a:p>
        </p:txBody>
      </p:sp>
      <p:sp>
        <p:nvSpPr>
          <p:cNvPr id="2" name="Content Placeholder 1"/>
          <p:cNvSpPr>
            <a:spLocks noGrp="1"/>
          </p:cNvSpPr>
          <p:nvPr>
            <p:ph idx="1"/>
          </p:nvPr>
        </p:nvSpPr>
        <p:spPr/>
        <p:txBody>
          <a:bodyPr/>
          <a:lstStyle/>
          <a:p>
            <a:r>
              <a:rPr lang="en-US" dirty="0"/>
              <a:t>Those handling/serving food that present with any symptoms of foodborne illnesses </a:t>
            </a:r>
            <a:r>
              <a:rPr lang="en-US" b="1" dirty="0"/>
              <a:t>MUST EXCLUDE </a:t>
            </a:r>
            <a:r>
              <a:rPr lang="en-US" dirty="0"/>
              <a:t>themselves from serving or handling foods. </a:t>
            </a:r>
          </a:p>
          <a:p>
            <a:pPr lvl="1"/>
            <a:r>
              <a:rPr lang="en-US" dirty="0"/>
              <a:t>It is the responsibility of </a:t>
            </a:r>
            <a:r>
              <a:rPr lang="en-US" b="1" dirty="0"/>
              <a:t>BOTH</a:t>
            </a:r>
            <a:r>
              <a:rPr lang="en-US" dirty="0"/>
              <a:t> the event coordinator and food handler to ensure that no food handlers/servers are sick with a foodborne illness.</a:t>
            </a:r>
          </a:p>
          <a:p>
            <a:pPr marL="0" indent="0">
              <a:buNone/>
            </a:pPr>
            <a:endParaRPr lang="en-US" dirty="0"/>
          </a:p>
          <a:p>
            <a:r>
              <a:rPr lang="en-US" dirty="0"/>
              <a:t>Report ALL reportable exposure to the MEDDAC- K, Preventive Medicine, Environmental Health at DSN: (315) 737-2662, 737-5762</a:t>
            </a:r>
          </a:p>
        </p:txBody>
      </p:sp>
      <p:sp>
        <p:nvSpPr>
          <p:cNvPr id="4" name="Slide Number Placeholder 3"/>
          <p:cNvSpPr>
            <a:spLocks noGrp="1"/>
          </p:cNvSpPr>
          <p:nvPr>
            <p:ph type="sldNum" sz="quarter" idx="4294967295"/>
          </p:nvPr>
        </p:nvSpPr>
        <p:spPr>
          <a:xfrm>
            <a:off x="7010400" y="6510338"/>
            <a:ext cx="2133600" cy="365125"/>
          </a:xfrm>
        </p:spPr>
        <p:txBody>
          <a:bodyPr/>
          <a:lstStyle/>
          <a:p>
            <a:fld id="{09C0F965-679E-4964-9AA4-302CAD5CC36B}" type="slidenum">
              <a:rPr lang="en-US" smtClean="0"/>
              <a:pPr/>
              <a:t>17</a:t>
            </a:fld>
            <a:endParaRPr lang="en-US" dirty="0"/>
          </a:p>
        </p:txBody>
      </p:sp>
    </p:spTree>
    <p:extLst>
      <p:ext uri="{BB962C8B-B14F-4D97-AF65-F5344CB8AC3E}">
        <p14:creationId xmlns:p14="http://schemas.microsoft.com/office/powerpoint/2010/main" val="605069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Terms</a:t>
            </a:r>
          </a:p>
        </p:txBody>
      </p:sp>
      <p:sp>
        <p:nvSpPr>
          <p:cNvPr id="2" name="Content Placeholder 1"/>
          <p:cNvSpPr>
            <a:spLocks noGrp="1"/>
          </p:cNvSpPr>
          <p:nvPr>
            <p:ph idx="1"/>
          </p:nvPr>
        </p:nvSpPr>
        <p:spPr/>
        <p:txBody>
          <a:bodyPr/>
          <a:lstStyle/>
          <a:p>
            <a:pPr>
              <a:spcBef>
                <a:spcPts val="600"/>
              </a:spcBef>
              <a:spcAft>
                <a:spcPts val="600"/>
              </a:spcAft>
            </a:pPr>
            <a:r>
              <a:rPr lang="en-US" dirty="0"/>
              <a:t>A </a:t>
            </a:r>
            <a:r>
              <a:rPr lang="en-US" b="1" dirty="0"/>
              <a:t>Foodborne Illness Outbreak </a:t>
            </a:r>
            <a:r>
              <a:rPr lang="en-US" dirty="0"/>
              <a:t>is defined as </a:t>
            </a:r>
            <a:r>
              <a:rPr lang="en-US" dirty="0">
                <a:solidFill>
                  <a:srgbClr val="FF0000"/>
                </a:solidFill>
              </a:rPr>
              <a:t>2 or more cases </a:t>
            </a:r>
            <a:r>
              <a:rPr lang="en-US" dirty="0"/>
              <a:t>of a similar illness resulting from the ingestion of a common food.</a:t>
            </a:r>
          </a:p>
          <a:p>
            <a:pPr lvl="1">
              <a:spcBef>
                <a:spcPts val="0"/>
              </a:spcBef>
              <a:spcAft>
                <a:spcPts val="600"/>
              </a:spcAft>
            </a:pPr>
            <a:r>
              <a:rPr lang="en-US" dirty="0">
                <a:solidFill>
                  <a:srgbClr val="0000CC"/>
                </a:solidFill>
              </a:rPr>
              <a:t>Ice and beverages are included as a “food”.</a:t>
            </a:r>
          </a:p>
          <a:p>
            <a:pPr lvl="1">
              <a:spcBef>
                <a:spcPts val="0"/>
              </a:spcBef>
              <a:spcAft>
                <a:spcPts val="600"/>
              </a:spcAft>
            </a:pPr>
            <a:r>
              <a:rPr lang="en-US" dirty="0">
                <a:solidFill>
                  <a:srgbClr val="0000CC"/>
                </a:solidFill>
              </a:rPr>
              <a:t>The outbreak may be confirmed through laboratory analysis where the causative agent is identified.</a:t>
            </a:r>
          </a:p>
          <a:p>
            <a:pPr lvl="1">
              <a:spcBef>
                <a:spcPts val="0"/>
              </a:spcBef>
              <a:spcAft>
                <a:spcPts val="600"/>
              </a:spcAft>
            </a:pPr>
            <a:r>
              <a:rPr lang="en-US" dirty="0">
                <a:solidFill>
                  <a:srgbClr val="0000CC"/>
                </a:solidFill>
              </a:rPr>
              <a:t>Some outbreaks, such as Norovirus, are not always linked to a specific food, but can be linked to a specific facility where an infected food employee was working.</a:t>
            </a:r>
          </a:p>
          <a:p>
            <a:pPr marL="0" indent="0">
              <a:buNone/>
            </a:pPr>
            <a:endParaRPr lang="en-US" dirty="0"/>
          </a:p>
        </p:txBody>
      </p:sp>
      <p:sp>
        <p:nvSpPr>
          <p:cNvPr id="5"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18</a:t>
            </a:fld>
            <a:endParaRPr lang="en-US" sz="1400"/>
          </a:p>
        </p:txBody>
      </p:sp>
    </p:spTree>
    <p:extLst>
      <p:ext uri="{BB962C8B-B14F-4D97-AF65-F5344CB8AC3E}">
        <p14:creationId xmlns:p14="http://schemas.microsoft.com/office/powerpoint/2010/main" val="118521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Terms </a:t>
            </a:r>
            <a:r>
              <a:rPr lang="en-US" b="0" i="1" dirty="0"/>
              <a:t>(continued)</a:t>
            </a:r>
            <a:endParaRPr lang="en-US" dirty="0"/>
          </a:p>
        </p:txBody>
      </p:sp>
      <p:sp>
        <p:nvSpPr>
          <p:cNvPr id="2" name="Content Placeholder 1"/>
          <p:cNvSpPr>
            <a:spLocks noGrp="1"/>
          </p:cNvSpPr>
          <p:nvPr>
            <p:ph idx="1"/>
          </p:nvPr>
        </p:nvSpPr>
        <p:spPr/>
        <p:txBody>
          <a:bodyPr/>
          <a:lstStyle/>
          <a:p>
            <a:pPr>
              <a:spcBef>
                <a:spcPts val="600"/>
              </a:spcBef>
              <a:spcAft>
                <a:spcPts val="600"/>
              </a:spcAft>
            </a:pPr>
            <a:r>
              <a:rPr lang="en-US" b="1" dirty="0"/>
              <a:t>Contaminated – </a:t>
            </a:r>
            <a:r>
              <a:rPr lang="en-US" dirty="0"/>
              <a:t>The presence of harmful substances </a:t>
            </a:r>
            <a:r>
              <a:rPr lang="en-US" i="1" dirty="0"/>
              <a:t>(physical, chemical, or biological) </a:t>
            </a:r>
            <a:r>
              <a:rPr lang="en-US" dirty="0"/>
              <a:t>in or on food.</a:t>
            </a:r>
          </a:p>
          <a:p>
            <a:pPr>
              <a:spcBef>
                <a:spcPts val="600"/>
              </a:spcBef>
              <a:spcAft>
                <a:spcPts val="600"/>
              </a:spcAft>
            </a:pPr>
            <a:r>
              <a:rPr lang="en-US" b="1" dirty="0"/>
              <a:t>Clean –</a:t>
            </a:r>
            <a:r>
              <a:rPr lang="en-US" dirty="0"/>
              <a:t> Clean to sight and touch means there is no visible debris, encrusted food, or greasy feeling.</a:t>
            </a:r>
          </a:p>
          <a:p>
            <a:pPr>
              <a:spcBef>
                <a:spcPts val="600"/>
              </a:spcBef>
              <a:spcAft>
                <a:spcPts val="600"/>
              </a:spcAft>
            </a:pPr>
            <a:r>
              <a:rPr lang="en-US" b="1" dirty="0"/>
              <a:t>Sanitize –</a:t>
            </a:r>
            <a:r>
              <a:rPr lang="en-US" dirty="0"/>
              <a:t> Sanitizing is a process of reducing the total number of micro-organisms (“germs”) on a surface to safe levels.</a:t>
            </a:r>
          </a:p>
          <a:p>
            <a:pPr lvl="1">
              <a:spcBef>
                <a:spcPts val="0"/>
              </a:spcBef>
              <a:spcAft>
                <a:spcPts val="600"/>
              </a:spcAft>
            </a:pPr>
            <a:r>
              <a:rPr lang="en-US" i="1" dirty="0">
                <a:solidFill>
                  <a:srgbClr val="0000CC"/>
                </a:solidFill>
              </a:rPr>
              <a:t>This is </a:t>
            </a:r>
            <a:r>
              <a:rPr lang="en-US" b="1" i="1" dirty="0">
                <a:solidFill>
                  <a:srgbClr val="C00000"/>
                </a:solidFill>
              </a:rPr>
              <a:t>NOT</a:t>
            </a:r>
            <a:r>
              <a:rPr lang="en-US" i="1" dirty="0">
                <a:solidFill>
                  <a:srgbClr val="0000CC"/>
                </a:solidFill>
              </a:rPr>
              <a:t> the same as “sterilization,” which is a process used in hospitals to kill (remove) </a:t>
            </a:r>
            <a:r>
              <a:rPr lang="en-US" i="1" u="sng" dirty="0">
                <a:solidFill>
                  <a:srgbClr val="0000CC"/>
                </a:solidFill>
              </a:rPr>
              <a:t>all</a:t>
            </a:r>
            <a:r>
              <a:rPr lang="en-US" i="1" dirty="0">
                <a:solidFill>
                  <a:srgbClr val="0000CC"/>
                </a:solidFill>
              </a:rPr>
              <a:t> micro-organisms that are on a surface.</a:t>
            </a:r>
            <a:r>
              <a:rPr lang="en-US" b="1" dirty="0">
                <a:solidFill>
                  <a:srgbClr val="0000CC"/>
                </a:solidFill>
              </a:rPr>
              <a:t> </a:t>
            </a:r>
          </a:p>
        </p:txBody>
      </p:sp>
      <p:sp>
        <p:nvSpPr>
          <p:cNvPr id="5"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19</a:t>
            </a:fld>
            <a:endParaRPr lang="en-US" sz="1400"/>
          </a:p>
        </p:txBody>
      </p:sp>
    </p:spTree>
    <p:extLst>
      <p:ext uri="{BB962C8B-B14F-4D97-AF65-F5344CB8AC3E}">
        <p14:creationId xmlns:p14="http://schemas.microsoft.com/office/powerpoint/2010/main" val="8552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Purpose &amp; Objectives</a:t>
            </a:r>
          </a:p>
        </p:txBody>
      </p:sp>
      <p:sp>
        <p:nvSpPr>
          <p:cNvPr id="5" name="Content Placeholder 4"/>
          <p:cNvSpPr>
            <a:spLocks noGrp="1"/>
          </p:cNvSpPr>
          <p:nvPr>
            <p:ph idx="1"/>
          </p:nvPr>
        </p:nvSpPr>
        <p:spPr/>
        <p:txBody>
          <a:bodyPr/>
          <a:lstStyle/>
          <a:p>
            <a:pPr>
              <a:spcAft>
                <a:spcPts val="600"/>
              </a:spcAft>
            </a:pPr>
            <a:r>
              <a:rPr lang="en-US" b="1" dirty="0"/>
              <a:t>Purpose –</a:t>
            </a:r>
            <a:r>
              <a:rPr lang="en-US" dirty="0"/>
              <a:t>  Present essential food safety and sanitation practices that must be applied in all food operations. </a:t>
            </a:r>
          </a:p>
          <a:p>
            <a:pPr>
              <a:spcAft>
                <a:spcPts val="600"/>
              </a:spcAft>
            </a:pPr>
            <a:r>
              <a:rPr lang="en-US" b="1" dirty="0"/>
              <a:t>Objective –</a:t>
            </a:r>
            <a:r>
              <a:rPr lang="en-US" dirty="0"/>
              <a:t> Prevent the occurrence of foodborne illness attributed to unsanitary food operations, poor employee hygienic practices, or poor food handling practices.</a:t>
            </a:r>
          </a:p>
          <a:p>
            <a:pPr>
              <a:spcAft>
                <a:spcPts val="600"/>
              </a:spcAft>
            </a:pPr>
            <a:r>
              <a:rPr lang="en-US" b="1" dirty="0"/>
              <a:t>Scope of Training –</a:t>
            </a:r>
          </a:p>
          <a:p>
            <a:pPr lvl="1">
              <a:spcAft>
                <a:spcPts val="600"/>
              </a:spcAft>
            </a:pPr>
            <a:r>
              <a:rPr lang="en-US" dirty="0"/>
              <a:t>Understand the hazards to food.</a:t>
            </a:r>
          </a:p>
          <a:p>
            <a:pPr lvl="1">
              <a:spcAft>
                <a:spcPts val="600"/>
              </a:spcAft>
            </a:pPr>
            <a:r>
              <a:rPr lang="en-US" dirty="0"/>
              <a:t>Understand risk factors that contribute to foodborne illness.</a:t>
            </a:r>
          </a:p>
          <a:p>
            <a:pPr lvl="1">
              <a:spcAft>
                <a:spcPts val="600"/>
              </a:spcAft>
            </a:pPr>
            <a:r>
              <a:rPr lang="en-US" dirty="0"/>
              <a:t>Understand controls prescribed in TB MED 530 that will minimize the risk of foodborne illness.</a:t>
            </a:r>
          </a:p>
        </p:txBody>
      </p:sp>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a:t>
            </a:fld>
            <a:endParaRPr lang="en-US" sz="1400"/>
          </a:p>
        </p:txBody>
      </p:sp>
    </p:spTree>
    <p:extLst>
      <p:ext uri="{BB962C8B-B14F-4D97-AF65-F5344CB8AC3E}">
        <p14:creationId xmlns:p14="http://schemas.microsoft.com/office/powerpoint/2010/main" val="184952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Terms </a:t>
            </a:r>
            <a:r>
              <a:rPr lang="en-US" b="0" i="1" dirty="0"/>
              <a:t>(continued)</a:t>
            </a:r>
            <a:endParaRPr lang="en-US" dirty="0"/>
          </a:p>
        </p:txBody>
      </p:sp>
      <p:sp>
        <p:nvSpPr>
          <p:cNvPr id="2" name="Content Placeholder 1"/>
          <p:cNvSpPr>
            <a:spLocks noGrp="1"/>
          </p:cNvSpPr>
          <p:nvPr>
            <p:ph idx="1"/>
          </p:nvPr>
        </p:nvSpPr>
        <p:spPr>
          <a:xfrm>
            <a:off x="496351" y="1143000"/>
            <a:ext cx="8230810" cy="4841687"/>
          </a:xfrm>
        </p:spPr>
        <p:txBody>
          <a:bodyPr/>
          <a:lstStyle/>
          <a:p>
            <a:pPr>
              <a:spcBef>
                <a:spcPts val="600"/>
              </a:spcBef>
              <a:spcAft>
                <a:spcPts val="600"/>
              </a:spcAft>
            </a:pPr>
            <a:r>
              <a:rPr lang="en-US" b="1" dirty="0"/>
              <a:t>Cross-contamination – </a:t>
            </a:r>
            <a:r>
              <a:rPr lang="en-US" dirty="0"/>
              <a:t>The transfer of a harmful substance to food through direct or indirect contact—</a:t>
            </a:r>
          </a:p>
          <a:p>
            <a:pPr lvl="1">
              <a:spcBef>
                <a:spcPts val="300"/>
              </a:spcBef>
              <a:spcAft>
                <a:spcPts val="600"/>
              </a:spcAft>
            </a:pPr>
            <a:r>
              <a:rPr lang="en-US" sz="1800" dirty="0"/>
              <a:t>Spilled chemicals or detergents on food </a:t>
            </a:r>
            <a:br>
              <a:rPr lang="en-US" sz="1800" dirty="0"/>
            </a:br>
            <a:r>
              <a:rPr lang="en-US" sz="1800" dirty="0"/>
              <a:t>packages or surfaces where food comes</a:t>
            </a:r>
            <a:br>
              <a:rPr lang="en-US" sz="1800" dirty="0"/>
            </a:br>
            <a:r>
              <a:rPr lang="en-US" sz="1800" dirty="0"/>
              <a:t>into direct contact.</a:t>
            </a:r>
          </a:p>
          <a:p>
            <a:pPr lvl="1">
              <a:spcBef>
                <a:spcPts val="300"/>
              </a:spcBef>
              <a:spcAft>
                <a:spcPts val="600"/>
              </a:spcAft>
            </a:pPr>
            <a:r>
              <a:rPr lang="en-US" sz="1800" dirty="0"/>
              <a:t>Using </a:t>
            </a:r>
            <a:r>
              <a:rPr lang="en-US" sz="1800" dirty="0" err="1"/>
              <a:t>unsanitized</a:t>
            </a:r>
            <a:r>
              <a:rPr lang="en-US" sz="1800" dirty="0"/>
              <a:t> equipment or utensils to </a:t>
            </a:r>
            <a:br>
              <a:rPr lang="en-US" sz="1800" dirty="0"/>
            </a:br>
            <a:r>
              <a:rPr lang="en-US" sz="1800" dirty="0"/>
              <a:t>prepare, store, or serve food.</a:t>
            </a:r>
          </a:p>
          <a:p>
            <a:pPr marL="2571750" lvl="1">
              <a:spcBef>
                <a:spcPts val="300"/>
              </a:spcBef>
              <a:spcAft>
                <a:spcPts val="600"/>
              </a:spcAft>
            </a:pPr>
            <a:r>
              <a:rPr lang="en-US" sz="1800" dirty="0"/>
              <a:t>Bare-hand contact with foods that are ready-to-eat (RTE).</a:t>
            </a:r>
          </a:p>
          <a:p>
            <a:pPr marL="2571750" lvl="1">
              <a:spcBef>
                <a:spcPts val="300"/>
              </a:spcBef>
              <a:spcAft>
                <a:spcPts val="600"/>
              </a:spcAft>
            </a:pPr>
            <a:r>
              <a:rPr lang="en-US" sz="1800" dirty="0"/>
              <a:t>Bacteria from raw protein foods transferred to foods that are RTE. </a:t>
            </a:r>
            <a:endParaRPr lang="en-US" sz="1600" dirty="0">
              <a:solidFill>
                <a:srgbClr val="0000CC"/>
              </a:solidFill>
            </a:endParaRP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 y="3733800"/>
            <a:ext cx="1890713"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980237" y="1860909"/>
            <a:ext cx="1706563" cy="170656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858067" y="4572000"/>
            <a:ext cx="1847533" cy="184753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20</a:t>
            </a:fld>
            <a:endParaRPr lang="en-US" sz="1400"/>
          </a:p>
        </p:txBody>
      </p:sp>
    </p:spTree>
    <p:extLst>
      <p:ext uri="{BB962C8B-B14F-4D97-AF65-F5344CB8AC3E}">
        <p14:creationId xmlns:p14="http://schemas.microsoft.com/office/powerpoint/2010/main" val="208636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Terms </a:t>
            </a:r>
            <a:r>
              <a:rPr lang="en-US" b="0" i="1" dirty="0"/>
              <a:t>(continued)</a:t>
            </a:r>
            <a:endParaRPr lang="en-US" dirty="0"/>
          </a:p>
        </p:txBody>
      </p:sp>
      <p:sp>
        <p:nvSpPr>
          <p:cNvPr id="2" name="Content Placeholder 1"/>
          <p:cNvSpPr>
            <a:spLocks noGrp="1"/>
          </p:cNvSpPr>
          <p:nvPr>
            <p:ph idx="1"/>
          </p:nvPr>
        </p:nvSpPr>
        <p:spPr>
          <a:xfrm>
            <a:off x="304800" y="1143000"/>
            <a:ext cx="8627534" cy="4917887"/>
          </a:xfrm>
        </p:spPr>
        <p:txBody>
          <a:bodyPr/>
          <a:lstStyle/>
          <a:p>
            <a:pPr>
              <a:spcBef>
                <a:spcPts val="0"/>
              </a:spcBef>
              <a:spcAft>
                <a:spcPts val="300"/>
              </a:spcAft>
            </a:pPr>
            <a:r>
              <a:rPr lang="en-US" b="1" dirty="0"/>
              <a:t>Time/Temperature Controlled for Safety (TCS) Food </a:t>
            </a:r>
            <a:r>
              <a:rPr lang="en-US" dirty="0"/>
              <a:t>(Previously referred to as </a:t>
            </a:r>
            <a:r>
              <a:rPr lang="en-US" i="1" dirty="0"/>
              <a:t>Potentially Hazardous Food, Time/temperature controlled for safety) </a:t>
            </a:r>
            <a:r>
              <a:rPr lang="en-US" b="1" dirty="0"/>
              <a:t>– </a:t>
            </a:r>
            <a:r>
              <a:rPr lang="en-US" dirty="0"/>
              <a:t>A food that requires time or temperature control to limit the growth of harmful micro-organisms or the formation of toxins. </a:t>
            </a:r>
          </a:p>
          <a:p>
            <a:pPr lvl="1">
              <a:spcBef>
                <a:spcPts val="0"/>
              </a:spcBef>
              <a:spcAft>
                <a:spcPts val="300"/>
              </a:spcAft>
            </a:pPr>
            <a:r>
              <a:rPr lang="en-US" dirty="0">
                <a:solidFill>
                  <a:srgbClr val="0000CC"/>
                </a:solidFill>
              </a:rPr>
              <a:t>The relationship between various factors will determine if a food requires time/temperature control for safety.</a:t>
            </a:r>
          </a:p>
          <a:p>
            <a:pPr lvl="2">
              <a:spcBef>
                <a:spcPts val="0"/>
              </a:spcBef>
              <a:spcAft>
                <a:spcPts val="300"/>
              </a:spcAft>
              <a:buClr>
                <a:srgbClr val="0000CC"/>
              </a:buClr>
              <a:buFont typeface="Wingdings" panose="05000000000000000000" pitchFamily="2" charset="2"/>
              <a:buChar char="Ø"/>
            </a:pPr>
            <a:r>
              <a:rPr lang="en-US" dirty="0">
                <a:solidFill>
                  <a:srgbClr val="800000"/>
                </a:solidFill>
              </a:rPr>
              <a:t>pH of the food</a:t>
            </a:r>
          </a:p>
          <a:p>
            <a:pPr lvl="2">
              <a:spcBef>
                <a:spcPts val="0"/>
              </a:spcBef>
              <a:spcAft>
                <a:spcPts val="300"/>
              </a:spcAft>
              <a:buClr>
                <a:srgbClr val="0000CC"/>
              </a:buClr>
              <a:buFont typeface="Wingdings" panose="05000000000000000000" pitchFamily="2" charset="2"/>
              <a:buChar char="Ø"/>
            </a:pPr>
            <a:r>
              <a:rPr lang="en-US" dirty="0">
                <a:solidFill>
                  <a:srgbClr val="800000"/>
                </a:solidFill>
              </a:rPr>
              <a:t>Water activity of the food</a:t>
            </a:r>
          </a:p>
          <a:p>
            <a:pPr lvl="2">
              <a:spcBef>
                <a:spcPts val="0"/>
              </a:spcBef>
              <a:spcAft>
                <a:spcPts val="300"/>
              </a:spcAft>
              <a:buClr>
                <a:srgbClr val="0000CC"/>
              </a:buClr>
              <a:buFont typeface="Wingdings" panose="05000000000000000000" pitchFamily="2" charset="2"/>
              <a:buChar char="Ø"/>
            </a:pPr>
            <a:r>
              <a:rPr lang="en-US" dirty="0">
                <a:solidFill>
                  <a:srgbClr val="800000"/>
                </a:solidFill>
              </a:rPr>
              <a:t>Interaction between the pH and water activity</a:t>
            </a:r>
          </a:p>
          <a:p>
            <a:pPr lvl="2">
              <a:spcBef>
                <a:spcPts val="0"/>
              </a:spcBef>
              <a:spcAft>
                <a:spcPts val="300"/>
              </a:spcAft>
              <a:buClr>
                <a:srgbClr val="0000CC"/>
              </a:buClr>
              <a:buFont typeface="Wingdings" panose="05000000000000000000" pitchFamily="2" charset="2"/>
              <a:buChar char="Ø"/>
            </a:pPr>
            <a:r>
              <a:rPr lang="en-US" dirty="0">
                <a:solidFill>
                  <a:srgbClr val="800000"/>
                </a:solidFill>
              </a:rPr>
              <a:t>Heat treatment of the food</a:t>
            </a:r>
          </a:p>
          <a:p>
            <a:pPr lvl="2">
              <a:spcBef>
                <a:spcPts val="0"/>
              </a:spcBef>
              <a:spcAft>
                <a:spcPts val="300"/>
              </a:spcAft>
              <a:buClr>
                <a:srgbClr val="0000CC"/>
              </a:buClr>
              <a:buFont typeface="Wingdings" panose="05000000000000000000" pitchFamily="2" charset="2"/>
              <a:buChar char="Ø"/>
            </a:pPr>
            <a:r>
              <a:rPr lang="en-US" dirty="0">
                <a:solidFill>
                  <a:srgbClr val="800000"/>
                </a:solidFill>
              </a:rPr>
              <a:t>Packaging</a:t>
            </a:r>
          </a:p>
        </p:txBody>
      </p:sp>
      <p:sp>
        <p:nvSpPr>
          <p:cNvPr id="8"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21</a:t>
            </a:fld>
            <a:endParaRPr lang="en-US" sz="1400"/>
          </a:p>
        </p:txBody>
      </p:sp>
    </p:spTree>
    <p:extLst>
      <p:ext uri="{BB962C8B-B14F-4D97-AF65-F5344CB8AC3E}">
        <p14:creationId xmlns:p14="http://schemas.microsoft.com/office/powerpoint/2010/main" val="53898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Time/Temperature Control </a:t>
            </a:r>
            <a:br>
              <a:rPr lang="en-US" dirty="0"/>
            </a:br>
            <a:r>
              <a:rPr lang="en-US" dirty="0"/>
              <a:t>for Safety Foods</a:t>
            </a:r>
          </a:p>
        </p:txBody>
      </p:sp>
      <p:sp>
        <p:nvSpPr>
          <p:cNvPr id="2" name="Content Placeholder 1"/>
          <p:cNvSpPr>
            <a:spLocks noGrp="1"/>
          </p:cNvSpPr>
          <p:nvPr>
            <p:ph idx="1"/>
          </p:nvPr>
        </p:nvSpPr>
        <p:spPr>
          <a:xfrm>
            <a:off x="496351" y="1295400"/>
            <a:ext cx="8230810" cy="4689287"/>
          </a:xfrm>
        </p:spPr>
        <p:txBody>
          <a:bodyPr/>
          <a:lstStyle/>
          <a:p>
            <a:pPr>
              <a:spcAft>
                <a:spcPts val="600"/>
              </a:spcAft>
            </a:pPr>
            <a:r>
              <a:rPr lang="en-US" dirty="0"/>
              <a:t>Obvious foods include—</a:t>
            </a:r>
          </a:p>
          <a:p>
            <a:pPr lvl="1">
              <a:spcAft>
                <a:spcPts val="600"/>
              </a:spcAft>
            </a:pPr>
            <a:r>
              <a:rPr lang="en-US" dirty="0"/>
              <a:t>Raw or heat-treated (cooked) animal food:</a:t>
            </a:r>
          </a:p>
          <a:p>
            <a:pPr lvl="2">
              <a:spcAft>
                <a:spcPts val="600"/>
              </a:spcAft>
            </a:pPr>
            <a:r>
              <a:rPr lang="en-US" dirty="0">
                <a:solidFill>
                  <a:srgbClr val="0000CC"/>
                </a:solidFill>
              </a:rPr>
              <a:t>Meat: </a:t>
            </a:r>
            <a:r>
              <a:rPr lang="en-US" i="1" dirty="0">
                <a:solidFill>
                  <a:srgbClr val="0000CC"/>
                </a:solidFill>
              </a:rPr>
              <a:t>beef, pork, lamb</a:t>
            </a:r>
            <a:r>
              <a:rPr lang="en-US" dirty="0">
                <a:solidFill>
                  <a:srgbClr val="0000CC"/>
                </a:solidFill>
              </a:rPr>
              <a:t> </a:t>
            </a:r>
          </a:p>
          <a:p>
            <a:pPr lvl="2">
              <a:spcAft>
                <a:spcPts val="600"/>
              </a:spcAft>
            </a:pPr>
            <a:r>
              <a:rPr lang="en-US" dirty="0">
                <a:solidFill>
                  <a:srgbClr val="0000CC"/>
                </a:solidFill>
              </a:rPr>
              <a:t>Poultry </a:t>
            </a:r>
          </a:p>
          <a:p>
            <a:pPr lvl="2">
              <a:spcAft>
                <a:spcPts val="600"/>
              </a:spcAft>
            </a:pPr>
            <a:r>
              <a:rPr lang="en-US" dirty="0">
                <a:solidFill>
                  <a:srgbClr val="0000CC"/>
                </a:solidFill>
              </a:rPr>
              <a:t>Seafood: </a:t>
            </a:r>
            <a:r>
              <a:rPr lang="en-US" i="1" dirty="0">
                <a:solidFill>
                  <a:srgbClr val="0000CC"/>
                </a:solidFill>
              </a:rPr>
              <a:t>fish, shellfish, crustaceans </a:t>
            </a:r>
          </a:p>
          <a:p>
            <a:pPr lvl="2">
              <a:spcAft>
                <a:spcPts val="600"/>
              </a:spcAft>
            </a:pPr>
            <a:r>
              <a:rPr lang="en-US" dirty="0">
                <a:solidFill>
                  <a:srgbClr val="0000CC"/>
                </a:solidFill>
              </a:rPr>
              <a:t>Dairy products</a:t>
            </a:r>
          </a:p>
          <a:p>
            <a:pPr lvl="2">
              <a:spcAft>
                <a:spcPts val="600"/>
              </a:spcAft>
            </a:pPr>
            <a:r>
              <a:rPr lang="en-US" dirty="0">
                <a:solidFill>
                  <a:srgbClr val="0000CC"/>
                </a:solidFill>
              </a:rPr>
              <a:t>Shell eggs* </a:t>
            </a:r>
            <a:br>
              <a:rPr lang="en-US" dirty="0">
                <a:solidFill>
                  <a:srgbClr val="0000CC"/>
                </a:solidFill>
              </a:rPr>
            </a:br>
            <a:r>
              <a:rPr lang="en-US" sz="1600" i="1" dirty="0">
                <a:solidFill>
                  <a:srgbClr val="C00000"/>
                </a:solidFill>
              </a:rPr>
              <a:t>(except pasteurized shell eggs)</a:t>
            </a:r>
            <a:endParaRPr lang="en-US" sz="1600" dirty="0"/>
          </a:p>
        </p:txBody>
      </p:sp>
      <p:pic>
        <p:nvPicPr>
          <p:cNvPr id="4" name="Picture 10"/>
          <p:cNvPicPr>
            <a:picLocks noChangeAspect="1" noChangeArrowheads="1"/>
          </p:cNvPicPr>
          <p:nvPr/>
        </p:nvPicPr>
        <p:blipFill>
          <a:blip r:embed="rId3"/>
          <a:stretch>
            <a:fillRect/>
          </a:stretch>
        </p:blipFill>
        <p:spPr bwMode="auto">
          <a:xfrm>
            <a:off x="2514600" y="4660265"/>
            <a:ext cx="1909763"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11"/>
          <p:cNvPicPr>
            <a:picLocks noChangeAspect="1" noChangeArrowheads="1"/>
          </p:cNvPicPr>
          <p:nvPr/>
        </p:nvPicPr>
        <p:blipFill>
          <a:blip r:embed="rId4"/>
          <a:stretch>
            <a:fillRect/>
          </a:stretch>
        </p:blipFill>
        <p:spPr bwMode="auto">
          <a:xfrm>
            <a:off x="4191000" y="5257800"/>
            <a:ext cx="18923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2"/>
          <p:cNvPicPr>
            <a:picLocks noChangeAspect="1" noChangeArrowheads="1"/>
          </p:cNvPicPr>
          <p:nvPr/>
        </p:nvPicPr>
        <p:blipFill>
          <a:blip r:embed="rId5"/>
          <a:stretch>
            <a:fillRect/>
          </a:stretch>
        </p:blipFill>
        <p:spPr bwMode="auto">
          <a:xfrm>
            <a:off x="6979920" y="1288190"/>
            <a:ext cx="18986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13"/>
          <p:cNvPicPr>
            <a:picLocks noChangeAspect="1" noChangeArrowheads="1"/>
          </p:cNvPicPr>
          <p:nvPr/>
        </p:nvPicPr>
        <p:blipFill>
          <a:blip r:embed="rId6"/>
          <a:stretch>
            <a:fillRect/>
          </a:stretch>
        </p:blipFill>
        <p:spPr bwMode="auto">
          <a:xfrm>
            <a:off x="6192381" y="2094273"/>
            <a:ext cx="1905000" cy="131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4"/>
          <p:cNvPicPr>
            <a:picLocks noChangeAspect="1" noChangeArrowheads="1"/>
          </p:cNvPicPr>
          <p:nvPr/>
        </p:nvPicPr>
        <p:blipFill>
          <a:blip r:embed="rId7"/>
          <a:stretch>
            <a:fillRect/>
          </a:stretch>
        </p:blipFill>
        <p:spPr bwMode="auto">
          <a:xfrm>
            <a:off x="7077836" y="4281554"/>
            <a:ext cx="19145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6"/>
          <p:cNvPicPr>
            <a:picLocks noChangeAspect="1" noChangeArrowheads="1"/>
          </p:cNvPicPr>
          <p:nvPr/>
        </p:nvPicPr>
        <p:blipFill>
          <a:blip r:embed="rId8"/>
          <a:stretch>
            <a:fillRect/>
          </a:stretch>
        </p:blipFill>
        <p:spPr bwMode="auto">
          <a:xfrm>
            <a:off x="5579110" y="3519701"/>
            <a:ext cx="1905000" cy="131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22</a:t>
            </a:fld>
            <a:endParaRPr lang="en-US" sz="1400"/>
          </a:p>
        </p:txBody>
      </p:sp>
    </p:spTree>
    <p:extLst>
      <p:ext uri="{BB962C8B-B14F-4D97-AF65-F5344CB8AC3E}">
        <p14:creationId xmlns:p14="http://schemas.microsoft.com/office/powerpoint/2010/main" val="2839733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TCS Foods </a:t>
            </a:r>
            <a:r>
              <a:rPr lang="en-US" b="0" i="1" dirty="0"/>
              <a:t>(continued)</a:t>
            </a:r>
            <a:endParaRPr lang="en-US" dirty="0"/>
          </a:p>
        </p:txBody>
      </p:sp>
      <p:sp>
        <p:nvSpPr>
          <p:cNvPr id="2" name="Content Placeholder 1"/>
          <p:cNvSpPr>
            <a:spLocks noGrp="1"/>
          </p:cNvSpPr>
          <p:nvPr>
            <p:ph idx="1"/>
          </p:nvPr>
        </p:nvSpPr>
        <p:spPr>
          <a:xfrm>
            <a:off x="496351" y="1219200"/>
            <a:ext cx="8230810" cy="4765487"/>
          </a:xfrm>
        </p:spPr>
        <p:txBody>
          <a:bodyPr/>
          <a:lstStyle/>
          <a:p>
            <a:pPr>
              <a:spcAft>
                <a:spcPts val="600"/>
              </a:spcAft>
            </a:pPr>
            <a:r>
              <a:rPr lang="en-US" dirty="0"/>
              <a:t>Other previously designated foods include—</a:t>
            </a:r>
          </a:p>
          <a:p>
            <a:pPr lvl="1">
              <a:spcAft>
                <a:spcPts val="0"/>
              </a:spcAft>
            </a:pPr>
            <a:r>
              <a:rPr lang="en-US" dirty="0"/>
              <a:t>Heat-treated plant food -- </a:t>
            </a:r>
            <a:r>
              <a:rPr lang="en-US" i="1" dirty="0">
                <a:solidFill>
                  <a:srgbClr val="0000CC"/>
                </a:solidFill>
              </a:rPr>
              <a:t>rice, pasta, baked </a:t>
            </a:r>
            <a:br>
              <a:rPr lang="en-US" i="1" dirty="0">
                <a:solidFill>
                  <a:srgbClr val="0000CC"/>
                </a:solidFill>
              </a:rPr>
            </a:br>
            <a:r>
              <a:rPr lang="en-US" i="1" dirty="0">
                <a:solidFill>
                  <a:srgbClr val="0000CC"/>
                </a:solidFill>
              </a:rPr>
              <a:t>potato, fried onions, cooked apples…</a:t>
            </a:r>
          </a:p>
          <a:p>
            <a:pPr lvl="1">
              <a:spcAft>
                <a:spcPts val="0"/>
              </a:spcAft>
            </a:pPr>
            <a:r>
              <a:rPr lang="en-US" dirty="0"/>
              <a:t>Raw seed sprouts</a:t>
            </a:r>
          </a:p>
          <a:p>
            <a:pPr lvl="1">
              <a:spcAft>
                <a:spcPts val="0"/>
              </a:spcAft>
            </a:pPr>
            <a:r>
              <a:rPr lang="en-US" dirty="0"/>
              <a:t>Cream pies</a:t>
            </a:r>
          </a:p>
          <a:p>
            <a:pPr lvl="1">
              <a:spcAft>
                <a:spcPts val="0"/>
              </a:spcAft>
            </a:pPr>
            <a:r>
              <a:rPr lang="en-US" dirty="0"/>
              <a:t>Gravies</a:t>
            </a:r>
          </a:p>
          <a:p>
            <a:pPr lvl="1">
              <a:spcAft>
                <a:spcPts val="0"/>
              </a:spcAft>
            </a:pPr>
            <a:r>
              <a:rPr lang="en-US" dirty="0"/>
              <a:t>Cut melons</a:t>
            </a:r>
          </a:p>
          <a:p>
            <a:pPr lvl="1">
              <a:spcAft>
                <a:spcPts val="0"/>
              </a:spcAft>
            </a:pPr>
            <a:r>
              <a:rPr lang="en-US" dirty="0"/>
              <a:t>Chopped garlic in oil</a:t>
            </a:r>
          </a:p>
          <a:p>
            <a:pPr>
              <a:spcBef>
                <a:spcPts val="1200"/>
              </a:spcBef>
              <a:spcAft>
                <a:spcPts val="600"/>
              </a:spcAft>
            </a:pPr>
            <a:r>
              <a:rPr lang="en-US" dirty="0"/>
              <a:t>Newly designated foods include </a:t>
            </a:r>
            <a:br>
              <a:rPr lang="en-US" dirty="0"/>
            </a:br>
            <a:r>
              <a:rPr lang="en-US" dirty="0"/>
              <a:t>cut plant foods (raw)—</a:t>
            </a:r>
          </a:p>
          <a:p>
            <a:pPr lvl="1">
              <a:spcAft>
                <a:spcPts val="0"/>
              </a:spcAft>
            </a:pPr>
            <a:r>
              <a:rPr lang="en-US" dirty="0">
                <a:solidFill>
                  <a:srgbClr val="FF0000"/>
                </a:solidFill>
              </a:rPr>
              <a:t>Cut tomatoes </a:t>
            </a:r>
          </a:p>
          <a:p>
            <a:pPr lvl="1">
              <a:spcAft>
                <a:spcPts val="0"/>
              </a:spcAft>
            </a:pPr>
            <a:r>
              <a:rPr lang="en-US" dirty="0">
                <a:solidFill>
                  <a:srgbClr val="FF0000"/>
                </a:solidFill>
              </a:rPr>
              <a:t>Cut leafy greens: </a:t>
            </a:r>
            <a:r>
              <a:rPr lang="en-US" i="1" dirty="0">
                <a:solidFill>
                  <a:srgbClr val="0000CC"/>
                </a:solidFill>
              </a:rPr>
              <a:t>spinach, salad </a:t>
            </a:r>
          </a:p>
        </p:txBody>
      </p:sp>
      <p:pic>
        <p:nvPicPr>
          <p:cNvPr id="4" name="Picture 20"/>
          <p:cNvPicPr>
            <a:picLocks noChangeAspect="1" noChangeArrowheads="1"/>
          </p:cNvPicPr>
          <p:nvPr/>
        </p:nvPicPr>
        <p:blipFill>
          <a:blip r:embed="rId3"/>
          <a:stretch>
            <a:fillRect/>
          </a:stretch>
        </p:blipFill>
        <p:spPr bwMode="auto">
          <a:xfrm>
            <a:off x="4572000" y="3068639"/>
            <a:ext cx="1607201"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17"/>
          <p:cNvPicPr>
            <a:picLocks noChangeAspect="1" noChangeArrowheads="1"/>
          </p:cNvPicPr>
          <p:nvPr/>
        </p:nvPicPr>
        <p:blipFill>
          <a:blip r:embed="rId4"/>
          <a:stretch>
            <a:fillRect/>
          </a:stretch>
        </p:blipFill>
        <p:spPr bwMode="auto">
          <a:xfrm>
            <a:off x="7540940" y="3262886"/>
            <a:ext cx="1583378" cy="110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19"/>
          <p:cNvPicPr>
            <a:picLocks noChangeAspect="1" noChangeArrowheads="1"/>
          </p:cNvPicPr>
          <p:nvPr/>
        </p:nvPicPr>
        <p:blipFill>
          <a:blip r:embed="rId5"/>
          <a:stretch>
            <a:fillRect/>
          </a:stretch>
        </p:blipFill>
        <p:spPr bwMode="auto">
          <a:xfrm>
            <a:off x="7230974" y="1232220"/>
            <a:ext cx="1760626" cy="122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21"/>
          <p:cNvPicPr>
            <a:picLocks noChangeAspect="1" noChangeArrowheads="1"/>
          </p:cNvPicPr>
          <p:nvPr/>
        </p:nvPicPr>
        <p:blipFill>
          <a:blip r:embed="rId6"/>
          <a:stretch>
            <a:fillRect/>
          </a:stretch>
        </p:blipFill>
        <p:spPr bwMode="auto">
          <a:xfrm>
            <a:off x="5879142" y="4953000"/>
            <a:ext cx="19018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2"/>
          <p:cNvPicPr>
            <a:picLocks noChangeAspect="1" noChangeArrowheads="1"/>
          </p:cNvPicPr>
          <p:nvPr/>
        </p:nvPicPr>
        <p:blipFill>
          <a:blip r:embed="rId7"/>
          <a:stretch>
            <a:fillRect/>
          </a:stretch>
        </p:blipFill>
        <p:spPr bwMode="auto">
          <a:xfrm>
            <a:off x="5957091" y="3629820"/>
            <a:ext cx="12882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8"/>
          <p:cNvPicPr>
            <a:picLocks noChangeAspect="1" noChangeArrowheads="1"/>
          </p:cNvPicPr>
          <p:nvPr/>
        </p:nvPicPr>
        <p:blipFill>
          <a:blip r:embed="rId8"/>
          <a:stretch>
            <a:fillRect/>
          </a:stretch>
        </p:blipFill>
        <p:spPr bwMode="auto">
          <a:xfrm>
            <a:off x="6526181" y="2280108"/>
            <a:ext cx="1601177"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23</a:t>
            </a:fld>
            <a:endParaRPr lang="en-US" sz="1400"/>
          </a:p>
        </p:txBody>
      </p:sp>
    </p:spTree>
    <p:extLst>
      <p:ext uri="{BB962C8B-B14F-4D97-AF65-F5344CB8AC3E}">
        <p14:creationId xmlns:p14="http://schemas.microsoft.com/office/powerpoint/2010/main" val="2034307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Terms </a:t>
            </a:r>
            <a:r>
              <a:rPr lang="en-US" b="0" i="1" dirty="0"/>
              <a:t>(continued)</a:t>
            </a:r>
            <a:endParaRPr lang="en-US" dirty="0"/>
          </a:p>
        </p:txBody>
      </p:sp>
      <p:sp>
        <p:nvSpPr>
          <p:cNvPr id="2" name="Content Placeholder 1"/>
          <p:cNvSpPr>
            <a:spLocks noGrp="1"/>
          </p:cNvSpPr>
          <p:nvPr>
            <p:ph idx="1"/>
          </p:nvPr>
        </p:nvSpPr>
        <p:spPr/>
        <p:txBody>
          <a:bodyPr/>
          <a:lstStyle/>
          <a:p>
            <a:r>
              <a:rPr lang="en-US" b="1" dirty="0"/>
              <a:t>Ready-to-eat (RTE) Food – </a:t>
            </a:r>
            <a:r>
              <a:rPr lang="en-US" dirty="0"/>
              <a:t>A food that can be eaten without further preparation, washing, or cooking. </a:t>
            </a:r>
            <a:r>
              <a:rPr lang="en-US" i="1" dirty="0"/>
              <a:t> Examples include—</a:t>
            </a:r>
            <a:endParaRPr lang="en-US" dirty="0"/>
          </a:p>
          <a:p>
            <a:pPr lvl="1"/>
            <a:r>
              <a:rPr lang="en-US" dirty="0">
                <a:solidFill>
                  <a:srgbClr val="0000CC"/>
                </a:solidFill>
              </a:rPr>
              <a:t>Food that has already been cooked</a:t>
            </a:r>
          </a:p>
          <a:p>
            <a:pPr lvl="1"/>
            <a:r>
              <a:rPr lang="en-US" dirty="0">
                <a:solidFill>
                  <a:srgbClr val="0000CC"/>
                </a:solidFill>
              </a:rPr>
              <a:t>Washed fruits and vegetables (whole or chopped)</a:t>
            </a:r>
          </a:p>
          <a:p>
            <a:pPr lvl="1"/>
            <a:r>
              <a:rPr lang="en-US" dirty="0">
                <a:solidFill>
                  <a:srgbClr val="0000CC"/>
                </a:solidFill>
              </a:rPr>
              <a:t>Deli meat &amp; cheese</a:t>
            </a:r>
          </a:p>
          <a:p>
            <a:pPr lvl="1"/>
            <a:r>
              <a:rPr lang="en-US" dirty="0">
                <a:solidFill>
                  <a:srgbClr val="0000CC"/>
                </a:solidFill>
              </a:rPr>
              <a:t>Bakery items</a:t>
            </a:r>
          </a:p>
          <a:p>
            <a:pPr lvl="1"/>
            <a:r>
              <a:rPr lang="en-US" dirty="0">
                <a:solidFill>
                  <a:srgbClr val="0000CC"/>
                </a:solidFill>
              </a:rPr>
              <a:t>Sugar, spices, and seasonings</a:t>
            </a:r>
          </a:p>
        </p:txBody>
      </p:sp>
      <p:sp>
        <p:nvSpPr>
          <p:cNvPr id="5"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24</a:t>
            </a:fld>
            <a:endParaRPr lang="en-US" sz="1400"/>
          </a:p>
        </p:txBody>
      </p:sp>
    </p:spTree>
    <p:extLst>
      <p:ext uri="{BB962C8B-B14F-4D97-AF65-F5344CB8AC3E}">
        <p14:creationId xmlns:p14="http://schemas.microsoft.com/office/powerpoint/2010/main" val="3687303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85963"/>
            <a:ext cx="8229600" cy="590550"/>
          </a:xfrm>
        </p:spPr>
        <p:txBody>
          <a:bodyPr/>
          <a:lstStyle/>
          <a:p>
            <a:r>
              <a:rPr lang="en-US" dirty="0"/>
              <a:t>Foodborne Illness Risk Factors</a:t>
            </a:r>
          </a:p>
        </p:txBody>
      </p:sp>
      <p:sp>
        <p:nvSpPr>
          <p:cNvPr id="2" name="Content Placeholder 1"/>
          <p:cNvSpPr>
            <a:spLocks noGrp="1"/>
          </p:cNvSpPr>
          <p:nvPr>
            <p:ph idx="1"/>
          </p:nvPr>
        </p:nvSpPr>
        <p:spPr/>
        <p:txBody>
          <a:bodyPr/>
          <a:lstStyle/>
          <a:p>
            <a:pPr>
              <a:spcAft>
                <a:spcPts val="600"/>
              </a:spcAft>
              <a:buFont typeface="Arial" panose="020B0604020202020204" pitchFamily="34" charset="0"/>
              <a:buChar char="•"/>
            </a:pPr>
            <a:r>
              <a:rPr lang="en-US" sz="2200" dirty="0"/>
              <a:t>There are 5 major risk factors (or conditions) related to employee behaviors and food preparation practices that contribute to foodborne illness:</a:t>
            </a:r>
          </a:p>
          <a:p>
            <a:pPr lvl="1">
              <a:spcAft>
                <a:spcPts val="600"/>
              </a:spcAft>
              <a:buFont typeface="Arial" panose="020B0604020202020204" pitchFamily="34" charset="0"/>
              <a:buChar char="–"/>
            </a:pPr>
            <a:r>
              <a:rPr lang="en-US" dirty="0"/>
              <a:t>Food from unsafe sources</a:t>
            </a:r>
          </a:p>
          <a:p>
            <a:pPr lvl="1">
              <a:spcAft>
                <a:spcPts val="600"/>
              </a:spcAft>
              <a:buFont typeface="Arial" panose="020B0604020202020204" pitchFamily="34" charset="0"/>
              <a:buChar char="‒"/>
            </a:pPr>
            <a:r>
              <a:rPr lang="en-US" dirty="0"/>
              <a:t>Inadequate cooking</a:t>
            </a:r>
          </a:p>
          <a:p>
            <a:pPr lvl="1">
              <a:spcAft>
                <a:spcPts val="600"/>
              </a:spcAft>
              <a:buFont typeface="Arial" panose="020B0604020202020204" pitchFamily="34" charset="0"/>
              <a:buChar char="‒"/>
            </a:pPr>
            <a:r>
              <a:rPr lang="en-US" dirty="0"/>
              <a:t>Improper holding temperatures </a:t>
            </a:r>
          </a:p>
          <a:p>
            <a:pPr lvl="1">
              <a:spcAft>
                <a:spcPts val="600"/>
              </a:spcAft>
              <a:buFont typeface="Arial" panose="020B0604020202020204" pitchFamily="34" charset="0"/>
              <a:buChar char="‒"/>
            </a:pPr>
            <a:r>
              <a:rPr lang="en-US" dirty="0"/>
              <a:t>Contaminated equipment </a:t>
            </a:r>
          </a:p>
          <a:p>
            <a:pPr lvl="1">
              <a:spcAft>
                <a:spcPts val="600"/>
              </a:spcAft>
              <a:buFont typeface="Arial" panose="020B0604020202020204" pitchFamily="34" charset="0"/>
              <a:buChar char="‒"/>
            </a:pPr>
            <a:r>
              <a:rPr lang="en-US" dirty="0"/>
              <a:t>Poor personal hygiene</a:t>
            </a:r>
          </a:p>
        </p:txBody>
      </p:sp>
      <p:sp>
        <p:nvSpPr>
          <p:cNvPr id="5"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25</a:t>
            </a:fld>
            <a:endParaRPr lang="en-US" sz="1400"/>
          </a:p>
        </p:txBody>
      </p:sp>
    </p:spTree>
    <p:extLst>
      <p:ext uri="{BB962C8B-B14F-4D97-AF65-F5344CB8AC3E}">
        <p14:creationId xmlns:p14="http://schemas.microsoft.com/office/powerpoint/2010/main" val="3031706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Layers of Protection</a:t>
            </a:r>
          </a:p>
        </p:txBody>
      </p:sp>
      <p:sp>
        <p:nvSpPr>
          <p:cNvPr id="2" name="Content Placeholder 1"/>
          <p:cNvSpPr>
            <a:spLocks noGrp="1"/>
          </p:cNvSpPr>
          <p:nvPr>
            <p:ph idx="1"/>
          </p:nvPr>
        </p:nvSpPr>
        <p:spPr>
          <a:xfrm>
            <a:off x="496351" y="1066800"/>
            <a:ext cx="8230810" cy="4917887"/>
          </a:xfrm>
        </p:spPr>
        <p:txBody>
          <a:bodyPr/>
          <a:lstStyle/>
          <a:p>
            <a:r>
              <a:rPr lang="en-US" dirty="0"/>
              <a:t>Risk factors controlled by all food employees:</a:t>
            </a:r>
          </a:p>
          <a:p>
            <a:pPr lvl="1">
              <a:buFont typeface="Arial" panose="020B0604020202020204" pitchFamily="34" charset="0"/>
              <a:buChar char="‒"/>
            </a:pPr>
            <a:r>
              <a:rPr lang="en-US" dirty="0"/>
              <a:t>inadequate cooking</a:t>
            </a:r>
          </a:p>
          <a:p>
            <a:pPr lvl="1">
              <a:buFont typeface="Arial" panose="020B0604020202020204" pitchFamily="34" charset="0"/>
              <a:buChar char="‒"/>
            </a:pPr>
            <a:r>
              <a:rPr lang="en-US" dirty="0"/>
              <a:t>improper holding temperature</a:t>
            </a:r>
          </a:p>
          <a:p>
            <a:pPr lvl="1">
              <a:buFont typeface="Arial" panose="020B0604020202020204" pitchFamily="34" charset="0"/>
              <a:buChar char="‒"/>
            </a:pPr>
            <a:r>
              <a:rPr lang="en-US" dirty="0"/>
              <a:t>contaminated equipment</a:t>
            </a:r>
          </a:p>
          <a:p>
            <a:pPr lvl="1">
              <a:buFont typeface="Arial" panose="020B0604020202020204" pitchFamily="34" charset="0"/>
              <a:buChar char="‒"/>
            </a:pPr>
            <a:r>
              <a:rPr lang="en-US" dirty="0"/>
              <a:t>poor personal hygiene</a:t>
            </a:r>
          </a:p>
          <a:p>
            <a:pPr>
              <a:spcBef>
                <a:spcPts val="1200"/>
              </a:spcBef>
            </a:pPr>
            <a:r>
              <a:rPr lang="en-US" dirty="0"/>
              <a:t>Applying multiple levels of control called the </a:t>
            </a:r>
            <a:r>
              <a:rPr lang="en-US" b="1" i="1" dirty="0">
                <a:solidFill>
                  <a:srgbClr val="C00000"/>
                </a:solidFill>
              </a:rPr>
              <a:t>Layers of Protection</a:t>
            </a:r>
            <a:r>
              <a:rPr lang="en-US" i="1" dirty="0"/>
              <a:t> </a:t>
            </a:r>
            <a:r>
              <a:rPr lang="en-US" dirty="0"/>
              <a:t>is the underlying principle for reducing </a:t>
            </a:r>
            <a:br>
              <a:rPr lang="en-US" dirty="0"/>
            </a:br>
            <a:r>
              <a:rPr lang="en-US" dirty="0"/>
              <a:t>the risk of foodborne illness </a:t>
            </a:r>
            <a:br>
              <a:rPr lang="en-US" dirty="0"/>
            </a:br>
            <a:r>
              <a:rPr lang="en-US" dirty="0"/>
              <a:t>from biological </a:t>
            </a:r>
            <a:br>
              <a:rPr lang="en-US" dirty="0"/>
            </a:br>
            <a:r>
              <a:rPr lang="en-US" dirty="0"/>
              <a:t>hazards.</a:t>
            </a:r>
            <a:r>
              <a:rPr lang="en-US" i="1" dirty="0"/>
              <a:t>  </a:t>
            </a:r>
            <a:endParaRPr lang="en-US" dirty="0"/>
          </a:p>
          <a:p>
            <a:pPr marL="0" indent="0">
              <a:buNone/>
            </a:pPr>
            <a:endParaRPr lang="en-US" dirty="0"/>
          </a:p>
        </p:txBody>
      </p:sp>
      <p:sp>
        <p:nvSpPr>
          <p:cNvPr id="4" name="Text Box 9"/>
          <p:cNvSpPr txBox="1">
            <a:spLocks noChangeArrowheads="1"/>
          </p:cNvSpPr>
          <p:nvPr/>
        </p:nvSpPr>
        <p:spPr bwMode="auto">
          <a:xfrm>
            <a:off x="4971726" y="5558736"/>
            <a:ext cx="3171783" cy="646331"/>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b="1" dirty="0">
                <a:solidFill>
                  <a:srgbClr val="0000CC"/>
                </a:solidFill>
                <a:latin typeface="Comic Sans MS" pitchFamily="66" charset="0"/>
              </a:rPr>
              <a:t>Time &amp; Temperature Discipline</a:t>
            </a:r>
          </a:p>
        </p:txBody>
      </p:sp>
      <p:sp>
        <p:nvSpPr>
          <p:cNvPr id="5" name="Text Box 8"/>
          <p:cNvSpPr txBox="1">
            <a:spLocks noChangeArrowheads="1"/>
          </p:cNvSpPr>
          <p:nvPr/>
        </p:nvSpPr>
        <p:spPr bwMode="auto">
          <a:xfrm>
            <a:off x="3041495" y="4335567"/>
            <a:ext cx="2140104" cy="646331"/>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b="1" dirty="0">
                <a:solidFill>
                  <a:srgbClr val="0000CC"/>
                </a:solidFill>
                <a:latin typeface="Comic Sans MS" pitchFamily="66" charset="0"/>
              </a:rPr>
              <a:t>Personal Hygiene &amp; Work Habits</a:t>
            </a:r>
          </a:p>
        </p:txBody>
      </p:sp>
      <p:grpSp>
        <p:nvGrpSpPr>
          <p:cNvPr id="6" name="Group 5"/>
          <p:cNvGrpSpPr/>
          <p:nvPr/>
        </p:nvGrpSpPr>
        <p:grpSpPr>
          <a:xfrm>
            <a:off x="4971726" y="3810000"/>
            <a:ext cx="1849409" cy="1760143"/>
            <a:chOff x="4971726" y="4081933"/>
            <a:chExt cx="1849409" cy="1760143"/>
          </a:xfrm>
        </p:grpSpPr>
        <p:sp>
          <p:nvSpPr>
            <p:cNvPr id="7" name="Freeform 5"/>
            <p:cNvSpPr>
              <a:spLocks/>
            </p:cNvSpPr>
            <p:nvPr/>
          </p:nvSpPr>
          <p:spPr bwMode="auto">
            <a:xfrm>
              <a:off x="5244075" y="5073970"/>
              <a:ext cx="1577060" cy="76810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Freeform 6"/>
            <p:cNvSpPr>
              <a:spLocks/>
            </p:cNvSpPr>
            <p:nvPr/>
          </p:nvSpPr>
          <p:spPr bwMode="auto">
            <a:xfrm>
              <a:off x="4971726" y="4240851"/>
              <a:ext cx="799587" cy="1370070"/>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9" name="Freeform 7"/>
            <p:cNvSpPr>
              <a:spLocks/>
            </p:cNvSpPr>
            <p:nvPr/>
          </p:nvSpPr>
          <p:spPr bwMode="auto">
            <a:xfrm>
              <a:off x="5580437" y="4081933"/>
              <a:ext cx="1188322" cy="1240045"/>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10" name="Text Box 10"/>
          <p:cNvSpPr txBox="1">
            <a:spLocks noChangeArrowheads="1"/>
          </p:cNvSpPr>
          <p:nvPr/>
        </p:nvSpPr>
        <p:spPr bwMode="auto">
          <a:xfrm>
            <a:off x="6384676" y="3917836"/>
            <a:ext cx="2225924" cy="646331"/>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b="1" dirty="0">
                <a:solidFill>
                  <a:srgbClr val="0000CC"/>
                </a:solidFill>
                <a:latin typeface="Comic Sans MS" pitchFamily="66" charset="0"/>
              </a:rPr>
              <a:t>Proper Cleaning &amp; Sanitizing</a:t>
            </a:r>
          </a:p>
        </p:txBody>
      </p:sp>
      <p:sp>
        <p:nvSpPr>
          <p:cNvPr id="12"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26</a:t>
            </a:fld>
            <a:endParaRPr lang="en-US" sz="1400"/>
          </a:p>
        </p:txBody>
      </p:sp>
    </p:spTree>
    <p:extLst>
      <p:ext uri="{BB962C8B-B14F-4D97-AF65-F5344CB8AC3E}">
        <p14:creationId xmlns:p14="http://schemas.microsoft.com/office/powerpoint/2010/main" val="32036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3000"/>
                                        <p:tgtEl>
                                          <p:spTgt spid="6"/>
                                        </p:tgtEl>
                                      </p:cBhvr>
                                    </p:animEffect>
                                  </p:childTnLst>
                                </p:cTn>
                              </p:par>
                              <p:par>
                                <p:cTn id="22" presetID="22" presetClass="entr" presetSubtype="2" fill="hold" grpId="0" nodeType="withEffect">
                                  <p:stCondLst>
                                    <p:cond delay="250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3000"/>
                            </p:stCondLst>
                            <p:childTnLst>
                              <p:par>
                                <p:cTn id="26" presetID="22" presetClass="entr" presetSubtype="1" fill="hold" grpId="0" nodeType="afterEffect">
                                  <p:stCondLst>
                                    <p:cond delay="150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par>
                          <p:cTn id="29" fill="hold">
                            <p:stCondLst>
                              <p:cond delay="5000"/>
                            </p:stCondLst>
                            <p:childTnLst>
                              <p:par>
                                <p:cTn id="30" presetID="22" presetClass="entr" presetSubtype="8" fill="hold" grpId="0" nodeType="afterEffect">
                                  <p:stCondLst>
                                    <p:cond delay="150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85963"/>
            <a:ext cx="8229600" cy="590550"/>
          </a:xfrm>
        </p:spPr>
        <p:txBody>
          <a:bodyPr/>
          <a:lstStyle/>
          <a:p>
            <a:r>
              <a:rPr lang="en-US" dirty="0"/>
              <a:t>Personal Hygiene &amp; Work Habits</a:t>
            </a:r>
          </a:p>
        </p:txBody>
      </p:sp>
      <p:sp>
        <p:nvSpPr>
          <p:cNvPr id="2" name="Content Placeholder 1"/>
          <p:cNvSpPr>
            <a:spLocks noGrp="1"/>
          </p:cNvSpPr>
          <p:nvPr>
            <p:ph idx="1"/>
          </p:nvPr>
        </p:nvSpPr>
        <p:spPr>
          <a:xfrm>
            <a:off x="228600" y="2222257"/>
            <a:ext cx="8458200" cy="4178543"/>
          </a:xfrm>
        </p:spPr>
        <p:txBody>
          <a:bodyPr/>
          <a:lstStyle/>
          <a:p>
            <a:r>
              <a:rPr lang="en-US" sz="2200" dirty="0"/>
              <a:t>People are natural carriers of bacteria—</a:t>
            </a:r>
          </a:p>
          <a:p>
            <a:pPr lvl="1"/>
            <a:r>
              <a:rPr lang="en-US" dirty="0"/>
              <a:t>Staph bacteria found on skin &amp; hair, regardless of how often you bathe.</a:t>
            </a:r>
          </a:p>
          <a:p>
            <a:pPr lvl="1"/>
            <a:r>
              <a:rPr lang="en-US" dirty="0"/>
              <a:t>Fecal-oral route of transmission -- </a:t>
            </a:r>
            <a:r>
              <a:rPr lang="en-US" i="1" dirty="0">
                <a:solidFill>
                  <a:srgbClr val="0000CC"/>
                </a:solidFill>
              </a:rPr>
              <a:t>Bacteria found in our intestines transferred to everything you touch.</a:t>
            </a:r>
          </a:p>
          <a:p>
            <a:r>
              <a:rPr lang="en-US" sz="2200" dirty="0"/>
              <a:t>People can also carry harmful viruses that are readily transmitted through food or contact with surfaces that are touched by others.</a:t>
            </a:r>
          </a:p>
          <a:p>
            <a:pPr lvl="1"/>
            <a:r>
              <a:rPr lang="en-US" dirty="0"/>
              <a:t>Norovirus</a:t>
            </a:r>
          </a:p>
          <a:p>
            <a:pPr lvl="1"/>
            <a:r>
              <a:rPr lang="en-US" dirty="0"/>
              <a:t>Infection occurs when contaminated food is ingested or contaminated hands come into contact with mucous membranes (eyes, nose, mouth).</a:t>
            </a:r>
          </a:p>
        </p:txBody>
      </p:sp>
      <p:sp>
        <p:nvSpPr>
          <p:cNvPr id="4" name="Text Box 15"/>
          <p:cNvSpPr txBox="1">
            <a:spLocks noChangeArrowheads="1"/>
          </p:cNvSpPr>
          <p:nvPr/>
        </p:nvSpPr>
        <p:spPr bwMode="auto">
          <a:xfrm>
            <a:off x="762000" y="1204796"/>
            <a:ext cx="7543800" cy="769441"/>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107763" dir="13500000" sx="75000" sy="75000" algn="tl" rotWithShape="0">
                    <a:schemeClr val="folHlink"/>
                  </a:outerShdw>
                </a:effectLst>
              </a14:hiddenEffects>
            </a:ext>
          </a:extLst>
        </p:spPr>
        <p:txBody>
          <a:bodyPr wrap="square">
            <a:spAutoFit/>
          </a:bodyPr>
          <a:lstStyle/>
          <a:p>
            <a:pPr algn="l"/>
            <a:r>
              <a:rPr lang="en-US" altLang="en-US" sz="2400" b="1" dirty="0">
                <a:solidFill>
                  <a:srgbClr val="C00000"/>
                </a:solidFill>
                <a:effectLst/>
                <a:latin typeface="Times New Roman" pitchFamily="18" charset="0"/>
              </a:rPr>
              <a:t> </a:t>
            </a:r>
            <a:r>
              <a:rPr lang="en-US" altLang="en-US" sz="2100" b="1" dirty="0">
                <a:solidFill>
                  <a:srgbClr val="C00000"/>
                </a:solidFill>
                <a:effectLst/>
                <a:latin typeface="Arial" charset="0"/>
              </a:rPr>
              <a:t>138 ill, 51 hospitalized:  </a:t>
            </a:r>
            <a:r>
              <a:rPr lang="en-US" altLang="en-US" sz="2000" i="1" dirty="0" err="1">
                <a:solidFill>
                  <a:srgbClr val="C00000"/>
                </a:solidFill>
                <a:effectLst/>
                <a:latin typeface="Arial" charset="0"/>
              </a:rPr>
              <a:t>Shigella</a:t>
            </a:r>
            <a:r>
              <a:rPr lang="en-US" altLang="en-US" sz="2000" dirty="0">
                <a:solidFill>
                  <a:srgbClr val="C00000"/>
                </a:solidFill>
                <a:effectLst/>
                <a:latin typeface="Arial" charset="0"/>
              </a:rPr>
              <a:t> – insulated food containers prepared in garrison DFAC served during field feeding.</a:t>
            </a:r>
          </a:p>
        </p:txBody>
      </p:sp>
      <p:grpSp>
        <p:nvGrpSpPr>
          <p:cNvPr id="5" name="Group 10"/>
          <p:cNvGrpSpPr/>
          <p:nvPr/>
        </p:nvGrpSpPr>
        <p:grpSpPr>
          <a:xfrm>
            <a:off x="7742524" y="1447800"/>
            <a:ext cx="1066800" cy="990600"/>
            <a:chOff x="2282371" y="1828800"/>
            <a:chExt cx="2042055" cy="1969750"/>
          </a:xfrm>
        </p:grpSpPr>
        <p:sp>
          <p:nvSpPr>
            <p:cNvPr id="6"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10"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27</a:t>
            </a:fld>
            <a:endParaRPr lang="en-US" sz="1400"/>
          </a:p>
        </p:txBody>
      </p:sp>
    </p:spTree>
    <p:extLst>
      <p:ext uri="{BB962C8B-B14F-4D97-AF65-F5344CB8AC3E}">
        <p14:creationId xmlns:p14="http://schemas.microsoft.com/office/powerpoint/2010/main" val="1572686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Personal Hygiene &amp; </a:t>
            </a:r>
            <a:br>
              <a:rPr lang="en-US" altLang="en-US" dirty="0"/>
            </a:br>
            <a:r>
              <a:rPr lang="en-US" altLang="en-US" dirty="0"/>
              <a:t>Work Habits </a:t>
            </a:r>
            <a:r>
              <a:rPr lang="en-US" altLang="en-US" b="0" i="1" dirty="0"/>
              <a:t>(continued)</a:t>
            </a:r>
            <a:endParaRPr lang="en-US" dirty="0"/>
          </a:p>
        </p:txBody>
      </p:sp>
      <p:sp>
        <p:nvSpPr>
          <p:cNvPr id="2" name="Content Placeholder 1"/>
          <p:cNvSpPr>
            <a:spLocks noGrp="1"/>
          </p:cNvSpPr>
          <p:nvPr>
            <p:ph idx="1"/>
          </p:nvPr>
        </p:nvSpPr>
        <p:spPr>
          <a:xfrm>
            <a:off x="457200" y="1295400"/>
            <a:ext cx="5486400" cy="5029200"/>
          </a:xfrm>
        </p:spPr>
        <p:txBody>
          <a:bodyPr/>
          <a:lstStyle/>
          <a:p>
            <a:r>
              <a:rPr lang="en-US" sz="2200" dirty="0"/>
              <a:t>Actions that can lead to contaminated</a:t>
            </a:r>
            <a:br>
              <a:rPr lang="en-US" sz="2200" dirty="0"/>
            </a:br>
            <a:r>
              <a:rPr lang="en-US" sz="2200" dirty="0"/>
              <a:t>food:</a:t>
            </a:r>
          </a:p>
          <a:p>
            <a:pPr marL="913650" lvl="1" indent="-457200">
              <a:buFont typeface="+mj-lt"/>
              <a:buAutoNum type="alphaUcPeriod"/>
            </a:pPr>
            <a:r>
              <a:rPr lang="en-US" dirty="0"/>
              <a:t>Scratching the scalp </a:t>
            </a:r>
          </a:p>
          <a:p>
            <a:pPr marL="913650" lvl="1" indent="-457200">
              <a:buFont typeface="+mj-lt"/>
              <a:buAutoNum type="alphaUcPeriod"/>
            </a:pPr>
            <a:r>
              <a:rPr lang="en-US" dirty="0"/>
              <a:t>Running fingers through hair</a:t>
            </a:r>
          </a:p>
          <a:p>
            <a:pPr marL="913650" lvl="1" indent="-457200">
              <a:buFont typeface="+mj-lt"/>
              <a:buAutoNum type="alphaUcPeriod"/>
            </a:pPr>
            <a:r>
              <a:rPr lang="en-US" dirty="0"/>
              <a:t>Wiping or touching the nose                                                                                                                        </a:t>
            </a:r>
          </a:p>
          <a:p>
            <a:pPr marL="913650" lvl="1" indent="-457200">
              <a:buFont typeface="+mj-lt"/>
              <a:buAutoNum type="alphaUcPeriod"/>
            </a:pPr>
            <a:r>
              <a:rPr lang="en-US" dirty="0"/>
              <a:t>Rubbing an ear </a:t>
            </a:r>
          </a:p>
          <a:p>
            <a:pPr marL="913650" lvl="1" indent="-457200">
              <a:buFont typeface="+mj-lt"/>
              <a:buAutoNum type="alphaUcPeriod"/>
            </a:pPr>
            <a:r>
              <a:rPr lang="en-US" dirty="0"/>
              <a:t>Touching a pimple or infected wound</a:t>
            </a:r>
          </a:p>
          <a:p>
            <a:pPr marL="913650" lvl="1" indent="-457200">
              <a:buFont typeface="+mj-lt"/>
              <a:buAutoNum type="alphaUcPeriod"/>
            </a:pPr>
            <a:r>
              <a:rPr lang="en-US" dirty="0"/>
              <a:t>Wearing a dirty uniform </a:t>
            </a:r>
          </a:p>
          <a:p>
            <a:pPr marL="913650" lvl="1" indent="-457200">
              <a:buFont typeface="+mj-lt"/>
              <a:buAutoNum type="alphaUcPeriod"/>
            </a:pPr>
            <a:r>
              <a:rPr lang="en-US" dirty="0"/>
              <a:t>Coughing or sneezing into the hand</a:t>
            </a:r>
          </a:p>
          <a:p>
            <a:pPr marL="913650" lvl="1" indent="-457200">
              <a:buFont typeface="+mj-lt"/>
              <a:buAutoNum type="alphaUcPeriod"/>
            </a:pPr>
            <a:r>
              <a:rPr lang="en-US" dirty="0"/>
              <a:t>Spitting in the operation</a:t>
            </a:r>
          </a:p>
        </p:txBody>
      </p:sp>
      <p:pic>
        <p:nvPicPr>
          <p:cNvPr id="5" name="Picture 2" descr="6e_c03_04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2605461" cy="51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28</a:t>
            </a:fld>
            <a:endParaRPr lang="en-US" sz="1400"/>
          </a:p>
        </p:txBody>
      </p:sp>
    </p:spTree>
    <p:extLst>
      <p:ext uri="{BB962C8B-B14F-4D97-AF65-F5344CB8AC3E}">
        <p14:creationId xmlns:p14="http://schemas.microsoft.com/office/powerpoint/2010/main" val="177344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Personal Hygiene &amp; </a:t>
            </a:r>
            <a:br>
              <a:rPr lang="en-US" altLang="en-US" dirty="0"/>
            </a:br>
            <a:r>
              <a:rPr lang="en-US" altLang="en-US" dirty="0"/>
              <a:t>Work Habits </a:t>
            </a:r>
            <a:r>
              <a:rPr lang="en-US" altLang="en-US" b="0" i="1" dirty="0"/>
              <a:t>(continued)</a:t>
            </a:r>
            <a:endParaRPr lang="en-US" dirty="0"/>
          </a:p>
        </p:txBody>
      </p:sp>
      <p:sp>
        <p:nvSpPr>
          <p:cNvPr id="2" name="Content Placeholder 1"/>
          <p:cNvSpPr>
            <a:spLocks noGrp="1"/>
          </p:cNvSpPr>
          <p:nvPr>
            <p:ph idx="1"/>
          </p:nvPr>
        </p:nvSpPr>
        <p:spPr>
          <a:xfrm>
            <a:off x="496351" y="1219200"/>
            <a:ext cx="8230810" cy="4765487"/>
          </a:xfrm>
        </p:spPr>
        <p:txBody>
          <a:bodyPr/>
          <a:lstStyle/>
          <a:p>
            <a:r>
              <a:rPr lang="en-US" sz="2200" dirty="0"/>
              <a:t>People can contaminate food when— </a:t>
            </a:r>
          </a:p>
          <a:p>
            <a:pPr lvl="1">
              <a:spcAft>
                <a:spcPts val="600"/>
              </a:spcAft>
            </a:pPr>
            <a:r>
              <a:rPr lang="en-US" dirty="0"/>
              <a:t>They don’t wash their hands after using </a:t>
            </a:r>
            <a:br>
              <a:rPr lang="en-US" dirty="0"/>
            </a:br>
            <a:r>
              <a:rPr lang="en-US" dirty="0"/>
              <a:t>the restroom.</a:t>
            </a:r>
          </a:p>
          <a:p>
            <a:pPr lvl="1">
              <a:spcAft>
                <a:spcPts val="600"/>
              </a:spcAft>
            </a:pPr>
            <a:r>
              <a:rPr lang="en-US" dirty="0"/>
              <a:t>They come to work when they are sick </a:t>
            </a:r>
            <a:br>
              <a:rPr lang="en-US" dirty="0"/>
            </a:br>
            <a:r>
              <a:rPr lang="en-US" dirty="0"/>
              <a:t>or have been in contact with a person </a:t>
            </a:r>
            <a:br>
              <a:rPr lang="en-US" dirty="0"/>
            </a:br>
            <a:r>
              <a:rPr lang="en-US" dirty="0"/>
              <a:t>who is sick.</a:t>
            </a:r>
          </a:p>
          <a:p>
            <a:pPr lvl="1">
              <a:spcAft>
                <a:spcPts val="600"/>
              </a:spcAft>
            </a:pPr>
            <a:r>
              <a:rPr lang="en-US" dirty="0"/>
              <a:t>They sneeze onto food or food-contact surfaces.</a:t>
            </a:r>
          </a:p>
          <a:p>
            <a:pPr lvl="1">
              <a:spcAft>
                <a:spcPts val="600"/>
              </a:spcAft>
            </a:pPr>
            <a:r>
              <a:rPr lang="en-US" dirty="0"/>
              <a:t>They touch dirty food-contact surfaces and equipment and then touch food.</a:t>
            </a:r>
          </a:p>
          <a:p>
            <a:pPr>
              <a:buFont typeface="Wingdings" panose="05000000000000000000" pitchFamily="2" charset="2"/>
              <a:buChar char="v"/>
            </a:pPr>
            <a:r>
              <a:rPr lang="en-US" sz="2200" dirty="0">
                <a:solidFill>
                  <a:srgbClr val="8A0000"/>
                </a:solidFill>
              </a:rPr>
              <a:t>Avoid personal behaviors that can contaminate food!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77000" y="1219200"/>
            <a:ext cx="2133600" cy="21336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29</a:t>
            </a:fld>
            <a:endParaRPr lang="en-US" sz="1400"/>
          </a:p>
        </p:txBody>
      </p:sp>
    </p:spTree>
    <p:extLst>
      <p:ext uri="{BB962C8B-B14F-4D97-AF65-F5344CB8AC3E}">
        <p14:creationId xmlns:p14="http://schemas.microsoft.com/office/powerpoint/2010/main" val="123558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 Outline</a:t>
            </a:r>
          </a:p>
        </p:txBody>
      </p:sp>
      <p:sp>
        <p:nvSpPr>
          <p:cNvPr id="2" name="Content Placeholder 1"/>
          <p:cNvSpPr>
            <a:spLocks noGrp="1"/>
          </p:cNvSpPr>
          <p:nvPr>
            <p:ph idx="1"/>
          </p:nvPr>
        </p:nvSpPr>
        <p:spPr/>
        <p:txBody>
          <a:bodyPr/>
          <a:lstStyle/>
          <a:p>
            <a:r>
              <a:rPr lang="en-US" dirty="0"/>
              <a:t>Foodborne Illness</a:t>
            </a:r>
          </a:p>
          <a:p>
            <a:r>
              <a:rPr lang="en-US" dirty="0"/>
              <a:t>Food Safety Hazards</a:t>
            </a:r>
          </a:p>
          <a:p>
            <a:r>
              <a:rPr lang="en-US" dirty="0"/>
              <a:t>Key Terms</a:t>
            </a:r>
          </a:p>
          <a:p>
            <a:r>
              <a:rPr lang="en-US" dirty="0"/>
              <a:t>Foodborne Illness Risk Factors</a:t>
            </a:r>
          </a:p>
          <a:p>
            <a:r>
              <a:rPr lang="en-US" dirty="0"/>
              <a:t>Layers of Protection</a:t>
            </a:r>
          </a:p>
          <a:p>
            <a:pPr lvl="1"/>
            <a:r>
              <a:rPr lang="en-US" dirty="0"/>
              <a:t>Personal Hygiene Practices</a:t>
            </a:r>
          </a:p>
          <a:p>
            <a:pPr lvl="1"/>
            <a:r>
              <a:rPr lang="en-US" dirty="0"/>
              <a:t>Time/Temperature Controls</a:t>
            </a:r>
          </a:p>
          <a:p>
            <a:pPr lvl="1"/>
            <a:r>
              <a:rPr lang="en-US" dirty="0"/>
              <a:t>Proper Cleaning and Sanitizing</a:t>
            </a:r>
          </a:p>
          <a:p>
            <a:r>
              <a:rPr lang="en-US" dirty="0"/>
              <a:t>Quiz</a:t>
            </a:r>
          </a:p>
        </p:txBody>
      </p:sp>
      <p:sp>
        <p:nvSpPr>
          <p:cNvPr id="5"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a:t>
            </a:fld>
            <a:endParaRPr lang="en-US" sz="1400"/>
          </a:p>
        </p:txBody>
      </p:sp>
    </p:spTree>
    <p:extLst>
      <p:ext uri="{BB962C8B-B14F-4D97-AF65-F5344CB8AC3E}">
        <p14:creationId xmlns:p14="http://schemas.microsoft.com/office/powerpoint/2010/main" val="900271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Personal Hygiene &amp; </a:t>
            </a:r>
            <a:br>
              <a:rPr lang="en-US" altLang="en-US" dirty="0"/>
            </a:br>
            <a:r>
              <a:rPr lang="en-US" altLang="en-US" dirty="0"/>
              <a:t>Work Habits </a:t>
            </a:r>
            <a:r>
              <a:rPr lang="en-US" altLang="en-US" b="0" i="1" dirty="0"/>
              <a:t>(continued)</a:t>
            </a:r>
            <a:endParaRPr lang="en-US" dirty="0"/>
          </a:p>
        </p:txBody>
      </p:sp>
      <p:sp>
        <p:nvSpPr>
          <p:cNvPr id="2" name="Content Placeholder 1"/>
          <p:cNvSpPr>
            <a:spLocks noGrp="1"/>
          </p:cNvSpPr>
          <p:nvPr>
            <p:ph idx="1"/>
          </p:nvPr>
        </p:nvSpPr>
        <p:spPr>
          <a:xfrm>
            <a:off x="1143000" y="2819400"/>
            <a:ext cx="6324600" cy="3581400"/>
          </a:xfrm>
        </p:spPr>
        <p:txBody>
          <a:bodyPr/>
          <a:lstStyle/>
          <a:p>
            <a:r>
              <a:rPr lang="en-US" sz="2200" dirty="0"/>
              <a:t>Proper and frequent hand washing and proper use of disposable gloves can reduce the risk of transmission.</a:t>
            </a:r>
          </a:p>
          <a:p>
            <a:pPr marL="0" indent="0">
              <a:buNone/>
            </a:pPr>
            <a:endParaRPr lang="en-US" dirty="0"/>
          </a:p>
        </p:txBody>
      </p:sp>
      <p:sp>
        <p:nvSpPr>
          <p:cNvPr id="4" name="Rectangle 6"/>
          <p:cNvSpPr>
            <a:spLocks noChangeArrowheads="1"/>
          </p:cNvSpPr>
          <p:nvPr/>
        </p:nvSpPr>
        <p:spPr bwMode="auto">
          <a:xfrm>
            <a:off x="766028" y="1313247"/>
            <a:ext cx="7620000" cy="762000"/>
          </a:xfrm>
          <a:prstGeom prst="rect">
            <a:avLst/>
          </a:prstGeom>
          <a:solidFill>
            <a:srgbClr val="FFFF99"/>
          </a:solidFill>
          <a:ln w="12700">
            <a:solidFill>
              <a:srgbClr val="000000"/>
            </a:solidFill>
            <a:miter lim="800000"/>
            <a:headEnd/>
            <a:tailEnd/>
          </a:ln>
          <a:effectLst/>
        </p:spPr>
        <p:txBody>
          <a:bodyPr lIns="90488" tIns="44450" rIns="90488" bIns="44450" anchor="ctr"/>
          <a:lstStyle/>
          <a:p>
            <a:pPr algn="ctr" fontAlgn="auto">
              <a:defRPr/>
            </a:pPr>
            <a:r>
              <a:rPr lang="en-US" sz="3600" b="1" dirty="0">
                <a:solidFill>
                  <a:srgbClr val="808080"/>
                </a:solidFill>
                <a:effectLst>
                  <a:outerShdw blurRad="38100" dist="38100" dir="2700000" algn="tl">
                    <a:srgbClr val="000000"/>
                  </a:outerShdw>
                </a:effectLst>
                <a:latin typeface="Times New Roman" pitchFamily="18" charset="0"/>
              </a:rPr>
              <a:t> </a:t>
            </a:r>
            <a:r>
              <a:rPr lang="en-US" sz="2000" dirty="0">
                <a:solidFill>
                  <a:srgbClr val="000000"/>
                </a:solidFill>
                <a:latin typeface="Arial" charset="0"/>
              </a:rPr>
              <a:t>Hand-washing</a:t>
            </a:r>
            <a:r>
              <a:rPr lang="en-US" sz="2000" dirty="0">
                <a:solidFill>
                  <a:srgbClr val="808080"/>
                </a:solidFill>
                <a:latin typeface="Arial" charset="0"/>
              </a:rPr>
              <a:t> </a:t>
            </a:r>
            <a:r>
              <a:rPr lang="en-US" sz="2000" dirty="0">
                <a:solidFill>
                  <a:srgbClr val="0000CC"/>
                </a:solidFill>
                <a:latin typeface="Arial" charset="0"/>
              </a:rPr>
              <a:t>“...the single most important means of preventing the spread of infection.” </a:t>
            </a:r>
            <a:r>
              <a:rPr lang="en-US" sz="1400" i="1" dirty="0">
                <a:solidFill>
                  <a:srgbClr val="000000"/>
                </a:solidFill>
                <a:latin typeface="Arial" charset="0"/>
              </a:rPr>
              <a:t>–Centers for Disease Control and Prevention</a:t>
            </a:r>
            <a:endParaRPr lang="en-US" sz="2000" i="1" dirty="0">
              <a:solidFill>
                <a:srgbClr val="000000"/>
              </a:solidFill>
              <a:latin typeface="Arial" charset="0"/>
            </a:endParaRPr>
          </a:p>
          <a:p>
            <a:pPr algn="ctr" fontAlgn="auto">
              <a:defRPr/>
            </a:pPr>
            <a:endParaRPr lang="en-US" sz="1400" i="1" dirty="0">
              <a:solidFill>
                <a:srgbClr val="000000"/>
              </a:solidFill>
              <a:effectLst>
                <a:outerShdw blurRad="38100" dist="38100" dir="2700000" algn="tl">
                  <a:srgbClr val="FFFFFF"/>
                </a:outerShdw>
              </a:effectLst>
              <a:latin typeface="Times New Roman" pitchFamily="18" charset="0"/>
            </a:endParaRPr>
          </a:p>
        </p:txBody>
      </p:sp>
      <p:grpSp>
        <p:nvGrpSpPr>
          <p:cNvPr id="5" name="Group 10"/>
          <p:cNvGrpSpPr/>
          <p:nvPr/>
        </p:nvGrpSpPr>
        <p:grpSpPr>
          <a:xfrm>
            <a:off x="7852628" y="1524000"/>
            <a:ext cx="1066800" cy="990600"/>
            <a:chOff x="2282371" y="1828800"/>
            <a:chExt cx="2042055" cy="1969750"/>
          </a:xfrm>
        </p:grpSpPr>
        <p:sp>
          <p:nvSpPr>
            <p:cNvPr id="6"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208" y="38100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30</a:t>
            </a:fld>
            <a:endParaRPr lang="en-US" sz="1400"/>
          </a:p>
        </p:txBody>
      </p:sp>
    </p:spTree>
    <p:extLst>
      <p:ext uri="{BB962C8B-B14F-4D97-AF65-F5344CB8AC3E}">
        <p14:creationId xmlns:p14="http://schemas.microsoft.com/office/powerpoint/2010/main" val="2838735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Handwashing Standards</a:t>
            </a:r>
          </a:p>
        </p:txBody>
      </p:sp>
      <p:sp>
        <p:nvSpPr>
          <p:cNvPr id="2" name="Content Placeholder 1"/>
          <p:cNvSpPr>
            <a:spLocks noGrp="1"/>
          </p:cNvSpPr>
          <p:nvPr>
            <p:ph idx="1"/>
          </p:nvPr>
        </p:nvSpPr>
        <p:spPr>
          <a:xfrm>
            <a:off x="496351" y="1219200"/>
            <a:ext cx="8230810" cy="4765487"/>
          </a:xfrm>
        </p:spPr>
        <p:txBody>
          <a:bodyPr/>
          <a:lstStyle/>
          <a:p>
            <a:pPr>
              <a:spcBef>
                <a:spcPts val="600"/>
              </a:spcBef>
              <a:spcAft>
                <a:spcPts val="600"/>
              </a:spcAft>
            </a:pPr>
            <a:r>
              <a:rPr lang="en-US" sz="2200" dirty="0"/>
              <a:t>Use only designated hand wash sinks.</a:t>
            </a:r>
          </a:p>
          <a:p>
            <a:pPr>
              <a:spcBef>
                <a:spcPts val="600"/>
              </a:spcBef>
              <a:spcAft>
                <a:spcPts val="0"/>
              </a:spcAft>
            </a:pPr>
            <a:r>
              <a:rPr lang="en-US" sz="2200" dirty="0"/>
              <a:t>Hand wash sinks must be supplied with the </a:t>
            </a:r>
          </a:p>
          <a:p>
            <a:pPr marL="0" indent="0">
              <a:spcBef>
                <a:spcPts val="600"/>
              </a:spcBef>
              <a:spcAft>
                <a:spcPts val="0"/>
              </a:spcAft>
              <a:buNone/>
            </a:pPr>
            <a:r>
              <a:rPr lang="en-US" sz="2200" dirty="0"/>
              <a:t>   following items at all times—</a:t>
            </a:r>
          </a:p>
          <a:p>
            <a:pPr lvl="1">
              <a:spcBef>
                <a:spcPts val="600"/>
              </a:spcBef>
              <a:spcAft>
                <a:spcPts val="0"/>
              </a:spcAft>
            </a:pPr>
            <a:r>
              <a:rPr lang="en-US" dirty="0"/>
              <a:t>Soap;</a:t>
            </a:r>
          </a:p>
          <a:p>
            <a:pPr lvl="1">
              <a:spcBef>
                <a:spcPts val="600"/>
              </a:spcBef>
              <a:spcAft>
                <a:spcPts val="0"/>
              </a:spcAft>
            </a:pPr>
            <a:r>
              <a:rPr lang="en-US" dirty="0"/>
              <a:t>Hand drying device (paper towels or approved air-knife system);</a:t>
            </a:r>
          </a:p>
          <a:p>
            <a:pPr lvl="1">
              <a:spcBef>
                <a:spcPts val="600"/>
              </a:spcBef>
              <a:spcAft>
                <a:spcPts val="600"/>
              </a:spcAft>
            </a:pPr>
            <a:r>
              <a:rPr lang="en-US" dirty="0"/>
              <a:t>Trash receptacle (for paper towels).</a:t>
            </a:r>
          </a:p>
          <a:p>
            <a:pPr>
              <a:spcBef>
                <a:spcPts val="600"/>
              </a:spcBef>
              <a:spcAft>
                <a:spcPts val="600"/>
              </a:spcAft>
              <a:buFont typeface="Wingdings" panose="05000000000000000000" pitchFamily="2" charset="2"/>
              <a:buChar char="v"/>
            </a:pPr>
            <a:r>
              <a:rPr lang="en-US" sz="2200" dirty="0"/>
              <a:t>Food events with no access to hand washing sinks should have access to hand sanitizers and disposable gloves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19200"/>
            <a:ext cx="259715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31</a:t>
            </a:fld>
            <a:endParaRPr lang="en-US" sz="1400"/>
          </a:p>
        </p:txBody>
      </p:sp>
    </p:spTree>
    <p:extLst>
      <p:ext uri="{BB962C8B-B14F-4D97-AF65-F5344CB8AC3E}">
        <p14:creationId xmlns:p14="http://schemas.microsoft.com/office/powerpoint/2010/main" val="3287672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Handwashing Standards</a:t>
            </a:r>
          </a:p>
        </p:txBody>
      </p:sp>
      <p:sp>
        <p:nvSpPr>
          <p:cNvPr id="2" name="Content Placeholder 1"/>
          <p:cNvSpPr>
            <a:spLocks noGrp="1"/>
          </p:cNvSpPr>
          <p:nvPr>
            <p:ph idx="1"/>
          </p:nvPr>
        </p:nvSpPr>
        <p:spPr/>
        <p:txBody>
          <a:bodyPr/>
          <a:lstStyle/>
          <a:p>
            <a:r>
              <a:rPr lang="en-US" dirty="0"/>
              <a:t>When to wash your hands</a:t>
            </a:r>
          </a:p>
          <a:p>
            <a:pPr lvl="1"/>
            <a:r>
              <a:rPr lang="en-US" dirty="0"/>
              <a:t>Before you begin handling food</a:t>
            </a:r>
          </a:p>
          <a:p>
            <a:pPr lvl="1"/>
            <a:r>
              <a:rPr lang="en-US" dirty="0"/>
              <a:t>After using the toilet</a:t>
            </a:r>
          </a:p>
          <a:p>
            <a:pPr lvl="1"/>
            <a:r>
              <a:rPr lang="en-US" dirty="0"/>
              <a:t>Sneezing, coughing, or blowing your nose</a:t>
            </a:r>
          </a:p>
          <a:p>
            <a:pPr lvl="1"/>
            <a:r>
              <a:rPr lang="en-US" dirty="0"/>
              <a:t>Before and after handling raw meat, fish, or poultry</a:t>
            </a:r>
          </a:p>
          <a:p>
            <a:pPr lvl="1"/>
            <a:r>
              <a:rPr lang="en-US" dirty="0"/>
              <a:t>After handling garbage or dirt dishes</a:t>
            </a:r>
          </a:p>
          <a:p>
            <a:pPr lvl="1"/>
            <a:r>
              <a:rPr lang="en-US" dirty="0"/>
              <a:t>After coming back from a break, eating, smoking, or touching hair</a:t>
            </a:r>
          </a:p>
          <a:p>
            <a:pPr lvl="1"/>
            <a:r>
              <a:rPr lang="en-US" dirty="0"/>
              <a:t>Any breaks between food handling </a:t>
            </a:r>
          </a:p>
          <a:p>
            <a:pPr lvl="1"/>
            <a:r>
              <a:rPr lang="en-US" dirty="0"/>
              <a:t>Putting on chapstick</a:t>
            </a:r>
          </a:p>
        </p:txBody>
      </p:sp>
      <p:sp>
        <p:nvSpPr>
          <p:cNvPr id="4" name="Slide Number Placeholder 3"/>
          <p:cNvSpPr>
            <a:spLocks noGrp="1"/>
          </p:cNvSpPr>
          <p:nvPr>
            <p:ph type="sldNum" sz="quarter" idx="4294967295"/>
          </p:nvPr>
        </p:nvSpPr>
        <p:spPr>
          <a:xfrm>
            <a:off x="7010400" y="6510338"/>
            <a:ext cx="2133600" cy="365125"/>
          </a:xfrm>
        </p:spPr>
        <p:txBody>
          <a:bodyPr/>
          <a:lstStyle/>
          <a:p>
            <a:fld id="{09C0F965-679E-4964-9AA4-302CAD5CC36B}" type="slidenum">
              <a:rPr lang="en-US" smtClean="0"/>
              <a:pPr/>
              <a:t>32</a:t>
            </a:fld>
            <a:endParaRPr lang="en-US" dirty="0"/>
          </a:p>
        </p:txBody>
      </p:sp>
    </p:spTree>
    <p:extLst>
      <p:ext uri="{BB962C8B-B14F-4D97-AF65-F5344CB8AC3E}">
        <p14:creationId xmlns:p14="http://schemas.microsoft.com/office/powerpoint/2010/main" val="337306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83157"/>
            <a:ext cx="8229600" cy="612775"/>
          </a:xfrm>
        </p:spPr>
        <p:txBody>
          <a:bodyPr/>
          <a:lstStyle/>
          <a:p>
            <a:r>
              <a:rPr lang="en-US" dirty="0"/>
              <a:t>Proper Handwashing Procedure</a:t>
            </a:r>
          </a:p>
        </p:txBody>
      </p:sp>
      <p:sp>
        <p:nvSpPr>
          <p:cNvPr id="4" name="Content Placeholder 2"/>
          <p:cNvSpPr txBox="1">
            <a:spLocks/>
          </p:cNvSpPr>
          <p:nvPr/>
        </p:nvSpPr>
        <p:spPr>
          <a:xfrm>
            <a:off x="457200" y="1105098"/>
            <a:ext cx="8229600" cy="457200"/>
          </a:xfrm>
          <a:prstGeom prst="rect">
            <a:avLst/>
          </a:prstGeom>
        </p:spPr>
        <p:txBody>
          <a:bodyPr/>
          <a:lstStyle>
            <a:lvl1pPr marL="215900" indent="-215900" algn="l" rtl="0" eaLnBrk="1" fontAlgn="base" hangingPunct="1">
              <a:spcBef>
                <a:spcPct val="20000"/>
              </a:spcBef>
              <a:spcAft>
                <a:spcPct val="0"/>
              </a:spcAft>
              <a:buClr>
                <a:srgbClr val="590D25"/>
              </a:buClr>
              <a:buSzPct val="125000"/>
              <a:buChar char="•"/>
              <a:defRPr sz="2300">
                <a:solidFill>
                  <a:schemeClr val="tx1"/>
                </a:solidFill>
                <a:latin typeface="+mn-lt"/>
                <a:ea typeface="+mn-ea"/>
                <a:cs typeface="+mn-cs"/>
              </a:defRPr>
            </a:lvl1pPr>
            <a:lvl2pPr marL="742950" indent="-285750" algn="l" rtl="0" eaLnBrk="1" fontAlgn="base" hangingPunct="1">
              <a:spcBef>
                <a:spcPct val="20000"/>
              </a:spcBef>
              <a:spcAft>
                <a:spcPct val="0"/>
              </a:spcAft>
              <a:buClr>
                <a:srgbClr val="590D25"/>
              </a:buClr>
              <a:buChar char="–"/>
              <a:defRPr sz="2100">
                <a:solidFill>
                  <a:schemeClr val="tx1"/>
                </a:solidFill>
                <a:latin typeface="+mn-lt"/>
              </a:defRPr>
            </a:lvl2pPr>
            <a:lvl3pPr marL="1079500" indent="-165100" algn="l" rtl="0" eaLnBrk="1" fontAlgn="base" hangingPunct="1">
              <a:spcBef>
                <a:spcPct val="20000"/>
              </a:spcBef>
              <a:spcAft>
                <a:spcPct val="0"/>
              </a:spcAft>
              <a:buClr>
                <a:srgbClr val="590D25"/>
              </a:buClr>
              <a:buChar char="•"/>
              <a:defRPr sz="1900">
                <a:solidFill>
                  <a:schemeClr val="tx1"/>
                </a:solidFill>
                <a:latin typeface="+mn-lt"/>
              </a:defRPr>
            </a:lvl3pPr>
            <a:lvl4pPr marL="1600200" indent="-228600" algn="l" rtl="0" eaLnBrk="1" fontAlgn="base" hangingPunct="1">
              <a:spcBef>
                <a:spcPct val="20000"/>
              </a:spcBef>
              <a:spcAft>
                <a:spcPct val="0"/>
              </a:spcAft>
              <a:buClr>
                <a:srgbClr val="590D25"/>
              </a:buClr>
              <a:buChar char="–"/>
              <a:defRPr>
                <a:solidFill>
                  <a:schemeClr val="tx1"/>
                </a:solidFill>
                <a:latin typeface="+mn-lt"/>
              </a:defRPr>
            </a:lvl4pPr>
            <a:lvl5pPr marL="2001838" indent="-173038" algn="l" rtl="0" eaLnBrk="1" fontAlgn="base" hangingPunct="1">
              <a:spcBef>
                <a:spcPct val="20000"/>
              </a:spcBef>
              <a:spcAft>
                <a:spcPct val="0"/>
              </a:spcAft>
              <a:buClr>
                <a:srgbClr val="590D25"/>
              </a:buClr>
              <a:buChar char="»"/>
              <a:defRPr sz="1500">
                <a:solidFill>
                  <a:schemeClr val="tx1"/>
                </a:solidFill>
                <a:latin typeface="+mn-lt"/>
              </a:defRPr>
            </a:lvl5pPr>
            <a:lvl6pPr marL="2435405" indent="-174171" algn="l" defTabSz="914403" rtl="0" eaLnBrk="1" fontAlgn="base" hangingPunct="1">
              <a:spcBef>
                <a:spcPct val="20000"/>
              </a:spcBef>
              <a:spcAft>
                <a:spcPct val="0"/>
              </a:spcAft>
              <a:buClr>
                <a:srgbClr val="660033"/>
              </a:buClr>
              <a:buChar char="»"/>
              <a:defRPr sz="1500">
                <a:solidFill>
                  <a:schemeClr val="tx1"/>
                </a:solidFill>
                <a:latin typeface="+mn-lt"/>
              </a:defRPr>
            </a:lvl6pPr>
            <a:lvl7pPr marL="2867832" indent="-174171" algn="l" defTabSz="914403" rtl="0" eaLnBrk="1" fontAlgn="base" hangingPunct="1">
              <a:spcBef>
                <a:spcPct val="20000"/>
              </a:spcBef>
              <a:spcAft>
                <a:spcPct val="0"/>
              </a:spcAft>
              <a:buClr>
                <a:srgbClr val="660033"/>
              </a:buClr>
              <a:buChar char="»"/>
              <a:defRPr sz="1500">
                <a:solidFill>
                  <a:schemeClr val="tx1"/>
                </a:solidFill>
                <a:latin typeface="+mn-lt"/>
              </a:defRPr>
            </a:lvl7pPr>
            <a:lvl8pPr marL="3300259" indent="-174171" algn="l" defTabSz="914403" rtl="0" eaLnBrk="1" fontAlgn="base" hangingPunct="1">
              <a:spcBef>
                <a:spcPct val="20000"/>
              </a:spcBef>
              <a:spcAft>
                <a:spcPct val="0"/>
              </a:spcAft>
              <a:buClr>
                <a:srgbClr val="660033"/>
              </a:buClr>
              <a:buChar char="»"/>
              <a:defRPr sz="1500">
                <a:solidFill>
                  <a:schemeClr val="tx1"/>
                </a:solidFill>
                <a:latin typeface="+mn-lt"/>
              </a:defRPr>
            </a:lvl8pPr>
            <a:lvl9pPr marL="3732685" indent="-174171" algn="l" defTabSz="914403" rtl="0" eaLnBrk="1" fontAlgn="base" hangingPunct="1">
              <a:spcBef>
                <a:spcPct val="20000"/>
              </a:spcBef>
              <a:spcAft>
                <a:spcPct val="0"/>
              </a:spcAft>
              <a:buClr>
                <a:srgbClr val="660033"/>
              </a:buClr>
              <a:buChar char="»"/>
              <a:defRPr sz="1500">
                <a:solidFill>
                  <a:schemeClr val="tx1"/>
                </a:solidFill>
                <a:latin typeface="+mn-lt"/>
              </a:defRPr>
            </a:lvl9pPr>
          </a:lstStyle>
          <a:p>
            <a:pPr marL="0" indent="0">
              <a:buFontTx/>
              <a:buNone/>
            </a:pPr>
            <a:r>
              <a:rPr lang="en-US" b="1" kern="0" dirty="0"/>
              <a:t>Handwashing is a 20-second process—</a:t>
            </a:r>
          </a:p>
        </p:txBody>
      </p:sp>
      <p:pic>
        <p:nvPicPr>
          <p:cNvPr id="6" name="Picture 4" descr="&#10;handwash1.bmp                                                  0000B45DLaura T.                       B2394060:"/>
          <p:cNvPicPr>
            <a:picLocks noChangeAspect="1" noChangeArrowheads="1"/>
          </p:cNvPicPr>
          <p:nvPr/>
        </p:nvPicPr>
        <p:blipFill>
          <a:blip r:embed="rId3" cstate="print"/>
          <a:srcRect/>
          <a:stretch>
            <a:fillRect/>
          </a:stretch>
        </p:blipFill>
        <p:spPr bwMode="auto">
          <a:xfrm>
            <a:off x="381000" y="1676400"/>
            <a:ext cx="2362200" cy="1752600"/>
          </a:xfrm>
          <a:prstGeom prst="rect">
            <a:avLst/>
          </a:prstGeom>
          <a:noFill/>
          <a:ln w="25400">
            <a:solidFill>
              <a:schemeClr val="tx1"/>
            </a:solidFill>
            <a:miter lim="800000"/>
            <a:headEnd/>
            <a:tailEnd/>
          </a:ln>
        </p:spPr>
      </p:pic>
      <p:pic>
        <p:nvPicPr>
          <p:cNvPr id="7" name="Picture 5" descr="&#10;handwash2.bmp                                                  0000B45DLaura T.                       B2394060:"/>
          <p:cNvPicPr>
            <a:picLocks noChangeAspect="1" noChangeArrowheads="1"/>
          </p:cNvPicPr>
          <p:nvPr/>
        </p:nvPicPr>
        <p:blipFill>
          <a:blip r:embed="rId4" cstate="print"/>
          <a:srcRect/>
          <a:stretch>
            <a:fillRect/>
          </a:stretch>
        </p:blipFill>
        <p:spPr bwMode="auto">
          <a:xfrm>
            <a:off x="3276600" y="1676400"/>
            <a:ext cx="2514600" cy="1752600"/>
          </a:xfrm>
          <a:prstGeom prst="rect">
            <a:avLst/>
          </a:prstGeom>
          <a:noFill/>
          <a:ln w="25400">
            <a:solidFill>
              <a:schemeClr val="tx1"/>
            </a:solidFill>
            <a:miter lim="800000"/>
            <a:headEnd/>
            <a:tailEnd/>
          </a:ln>
        </p:spPr>
      </p:pic>
      <p:pic>
        <p:nvPicPr>
          <p:cNvPr id="8" name="Picture 6" descr="&#10;handwash3.bmp                                                  0000B45DLaura T.                       B2394060:"/>
          <p:cNvPicPr>
            <a:picLocks noChangeAspect="1" noChangeArrowheads="1"/>
          </p:cNvPicPr>
          <p:nvPr/>
        </p:nvPicPr>
        <p:blipFill>
          <a:blip r:embed="rId5" cstate="print"/>
          <a:srcRect/>
          <a:stretch>
            <a:fillRect/>
          </a:stretch>
        </p:blipFill>
        <p:spPr bwMode="auto">
          <a:xfrm>
            <a:off x="6248400" y="1676400"/>
            <a:ext cx="2362200" cy="1752600"/>
          </a:xfrm>
          <a:prstGeom prst="rect">
            <a:avLst/>
          </a:prstGeom>
          <a:noFill/>
          <a:ln w="25400">
            <a:solidFill>
              <a:schemeClr val="tx1"/>
            </a:solidFill>
            <a:miter lim="800000"/>
            <a:headEnd/>
            <a:tailEnd/>
          </a:ln>
        </p:spPr>
      </p:pic>
      <p:pic>
        <p:nvPicPr>
          <p:cNvPr id="9" name="Picture 8" descr="&#10;handwash5.bmp                                                  0000B45DLaura T.                       B2394060:"/>
          <p:cNvPicPr>
            <a:picLocks noChangeAspect="1" noChangeArrowheads="1"/>
          </p:cNvPicPr>
          <p:nvPr/>
        </p:nvPicPr>
        <p:blipFill>
          <a:blip r:embed="rId6" cstate="print"/>
          <a:srcRect/>
          <a:stretch>
            <a:fillRect/>
          </a:stretch>
        </p:blipFill>
        <p:spPr bwMode="auto">
          <a:xfrm>
            <a:off x="3276600" y="4267200"/>
            <a:ext cx="2514600" cy="1676400"/>
          </a:xfrm>
          <a:prstGeom prst="rect">
            <a:avLst/>
          </a:prstGeom>
          <a:noFill/>
          <a:ln w="25400">
            <a:solidFill>
              <a:schemeClr val="tx1"/>
            </a:solidFill>
            <a:miter lim="800000"/>
            <a:headEnd/>
            <a:tailEnd/>
          </a:ln>
        </p:spPr>
      </p:pic>
      <p:pic>
        <p:nvPicPr>
          <p:cNvPr id="10" name="Picture 9" descr="&#10;handwash6.bmp                                                  0000B45DLaura T.                       B2394060:"/>
          <p:cNvPicPr>
            <a:picLocks noChangeAspect="1" noChangeArrowheads="1"/>
          </p:cNvPicPr>
          <p:nvPr/>
        </p:nvPicPr>
        <p:blipFill>
          <a:blip r:embed="rId7" cstate="print"/>
          <a:srcRect/>
          <a:stretch>
            <a:fillRect/>
          </a:stretch>
        </p:blipFill>
        <p:spPr bwMode="auto">
          <a:xfrm>
            <a:off x="6248400" y="4239855"/>
            <a:ext cx="2438400" cy="1703745"/>
          </a:xfrm>
          <a:prstGeom prst="rect">
            <a:avLst/>
          </a:prstGeom>
          <a:noFill/>
          <a:ln w="25400">
            <a:solidFill>
              <a:schemeClr val="tx1"/>
            </a:solidFill>
            <a:miter lim="800000"/>
            <a:headEnd/>
            <a:tailEnd/>
          </a:ln>
        </p:spPr>
      </p:pic>
      <p:sp>
        <p:nvSpPr>
          <p:cNvPr id="11" name="Text Box 11"/>
          <p:cNvSpPr txBox="1">
            <a:spLocks noChangeArrowheads="1"/>
          </p:cNvSpPr>
          <p:nvPr/>
        </p:nvSpPr>
        <p:spPr bwMode="auto">
          <a:xfrm>
            <a:off x="312737" y="3392269"/>
            <a:ext cx="2582863" cy="646331"/>
          </a:xfrm>
          <a:prstGeom prst="rect">
            <a:avLst/>
          </a:prstGeom>
          <a:noFill/>
          <a:ln w="9525">
            <a:noFill/>
            <a:miter lim="800000"/>
            <a:headEnd/>
            <a:tailEnd/>
          </a:ln>
        </p:spPr>
        <p:txBody>
          <a:bodyPr anchor="ctr">
            <a:spAutoFit/>
          </a:bodyPr>
          <a:lstStyle/>
          <a:p>
            <a:pPr fontAlgn="auto">
              <a:spcBef>
                <a:spcPts val="0"/>
              </a:spcBef>
            </a:pPr>
            <a:r>
              <a:rPr lang="en-US" altLang="en-US" b="1" dirty="0">
                <a:solidFill>
                  <a:srgbClr val="000000"/>
                </a:solidFill>
                <a:latin typeface="Arial Black" pitchFamily="34" charset="0"/>
              </a:rPr>
              <a:t>1.</a:t>
            </a:r>
            <a:r>
              <a:rPr lang="en-US" altLang="en-US" dirty="0">
                <a:solidFill>
                  <a:srgbClr val="0000CC"/>
                </a:solidFill>
                <a:latin typeface="Arial Black" pitchFamily="34" charset="0"/>
              </a:rPr>
              <a:t> </a:t>
            </a:r>
            <a:r>
              <a:rPr lang="en-US" altLang="en-US" dirty="0">
                <a:solidFill>
                  <a:srgbClr val="0000CC"/>
                </a:solidFill>
                <a:latin typeface="Arial" charset="0"/>
              </a:rPr>
              <a:t>Wet hands with hot running water</a:t>
            </a:r>
            <a:endParaRPr lang="en-US" altLang="en-US" dirty="0">
              <a:solidFill>
                <a:srgbClr val="0000CC"/>
              </a:solidFill>
              <a:latin typeface="Arial Black" pitchFamily="34" charset="0"/>
            </a:endParaRPr>
          </a:p>
        </p:txBody>
      </p:sp>
      <p:sp>
        <p:nvSpPr>
          <p:cNvPr id="12" name="Text Box 12"/>
          <p:cNvSpPr txBox="1">
            <a:spLocks noChangeArrowheads="1"/>
          </p:cNvSpPr>
          <p:nvPr/>
        </p:nvSpPr>
        <p:spPr bwMode="auto">
          <a:xfrm>
            <a:off x="3284537" y="3429000"/>
            <a:ext cx="2354263" cy="369332"/>
          </a:xfrm>
          <a:prstGeom prst="rect">
            <a:avLst/>
          </a:prstGeom>
          <a:noFill/>
          <a:ln w="9525">
            <a:noFill/>
            <a:miter lim="800000"/>
            <a:headEnd/>
            <a:tailEnd/>
          </a:ln>
        </p:spPr>
        <p:txBody>
          <a:bodyPr anchor="ctr">
            <a:spAutoFit/>
          </a:bodyPr>
          <a:lstStyle/>
          <a:p>
            <a:pPr fontAlgn="auto">
              <a:spcBef>
                <a:spcPts val="0"/>
              </a:spcBef>
            </a:pPr>
            <a:r>
              <a:rPr lang="en-US" altLang="en-US" b="1" dirty="0">
                <a:solidFill>
                  <a:srgbClr val="000000"/>
                </a:solidFill>
                <a:latin typeface="Arial Black" pitchFamily="34" charset="0"/>
              </a:rPr>
              <a:t>2.</a:t>
            </a:r>
            <a:r>
              <a:rPr lang="en-US" altLang="en-US" b="1" dirty="0">
                <a:solidFill>
                  <a:srgbClr val="0000CC"/>
                </a:solidFill>
                <a:latin typeface="Arial Black" pitchFamily="34" charset="0"/>
              </a:rPr>
              <a:t> </a:t>
            </a:r>
            <a:r>
              <a:rPr lang="en-US" altLang="en-US" dirty="0">
                <a:solidFill>
                  <a:srgbClr val="0000CC"/>
                </a:solidFill>
                <a:latin typeface="Arial" charset="0"/>
              </a:rPr>
              <a:t>Apply soap</a:t>
            </a:r>
            <a:endParaRPr lang="en-US" altLang="en-US" dirty="0">
              <a:solidFill>
                <a:srgbClr val="0000CC"/>
              </a:solidFill>
              <a:latin typeface="Arial Black" pitchFamily="34" charset="0"/>
            </a:endParaRPr>
          </a:p>
        </p:txBody>
      </p:sp>
      <p:sp>
        <p:nvSpPr>
          <p:cNvPr id="13" name="Text Box 13"/>
          <p:cNvSpPr txBox="1">
            <a:spLocks noChangeArrowheads="1"/>
          </p:cNvSpPr>
          <p:nvPr/>
        </p:nvSpPr>
        <p:spPr bwMode="auto">
          <a:xfrm>
            <a:off x="6248400" y="3398222"/>
            <a:ext cx="2667000" cy="646331"/>
          </a:xfrm>
          <a:prstGeom prst="rect">
            <a:avLst/>
          </a:prstGeom>
          <a:noFill/>
          <a:ln w="9525">
            <a:noFill/>
            <a:miter lim="800000"/>
            <a:headEnd/>
            <a:tailEnd/>
          </a:ln>
        </p:spPr>
        <p:txBody>
          <a:bodyPr wrap="square" anchor="ctr">
            <a:spAutoFit/>
          </a:bodyPr>
          <a:lstStyle/>
          <a:p>
            <a:pPr fontAlgn="auto">
              <a:spcBef>
                <a:spcPts val="0"/>
              </a:spcBef>
            </a:pPr>
            <a:r>
              <a:rPr lang="en-US" altLang="en-US" b="1" dirty="0">
                <a:solidFill>
                  <a:srgbClr val="000000"/>
                </a:solidFill>
                <a:latin typeface="Arial Black" pitchFamily="34" charset="0"/>
              </a:rPr>
              <a:t>3. </a:t>
            </a:r>
            <a:r>
              <a:rPr lang="en-US" altLang="en-US" dirty="0">
                <a:solidFill>
                  <a:srgbClr val="0000CC"/>
                </a:solidFill>
                <a:latin typeface="Arial" charset="0"/>
              </a:rPr>
              <a:t>Rub hands together for 20 seconds</a:t>
            </a:r>
            <a:endParaRPr lang="en-US" altLang="en-US" dirty="0">
              <a:solidFill>
                <a:srgbClr val="0000CC"/>
              </a:solidFill>
              <a:latin typeface="Arial Black" pitchFamily="34" charset="0"/>
            </a:endParaRPr>
          </a:p>
        </p:txBody>
      </p:sp>
      <p:sp>
        <p:nvSpPr>
          <p:cNvPr id="14" name="Text Box 14"/>
          <p:cNvSpPr txBox="1">
            <a:spLocks noChangeArrowheads="1"/>
          </p:cNvSpPr>
          <p:nvPr/>
        </p:nvSpPr>
        <p:spPr bwMode="auto">
          <a:xfrm>
            <a:off x="182880" y="4630062"/>
            <a:ext cx="2971800" cy="923330"/>
          </a:xfrm>
          <a:prstGeom prst="rect">
            <a:avLst/>
          </a:prstGeom>
          <a:noFill/>
          <a:ln w="9525">
            <a:noFill/>
            <a:miter lim="800000"/>
            <a:headEnd/>
            <a:tailEnd/>
          </a:ln>
        </p:spPr>
        <p:txBody>
          <a:bodyPr wrap="square" anchor="ctr">
            <a:spAutoFit/>
          </a:bodyPr>
          <a:lstStyle/>
          <a:p>
            <a:pPr fontAlgn="auto">
              <a:spcBef>
                <a:spcPts val="0"/>
              </a:spcBef>
            </a:pPr>
            <a:r>
              <a:rPr lang="en-US" altLang="en-US" b="1" dirty="0">
                <a:solidFill>
                  <a:srgbClr val="C00000"/>
                </a:solidFill>
                <a:latin typeface="Arial" charset="0"/>
              </a:rPr>
              <a:t>**Clean under fingernails, between fingers, and the forearms</a:t>
            </a:r>
            <a:endParaRPr lang="en-US" altLang="en-US" b="1" dirty="0">
              <a:solidFill>
                <a:srgbClr val="C00000"/>
              </a:solidFill>
              <a:latin typeface="Arial Black" pitchFamily="34" charset="0"/>
            </a:endParaRPr>
          </a:p>
        </p:txBody>
      </p:sp>
      <p:sp>
        <p:nvSpPr>
          <p:cNvPr id="15" name="Text Box 15"/>
          <p:cNvSpPr txBox="1">
            <a:spLocks noChangeArrowheads="1"/>
          </p:cNvSpPr>
          <p:nvPr/>
        </p:nvSpPr>
        <p:spPr bwMode="auto">
          <a:xfrm>
            <a:off x="3200400" y="5943600"/>
            <a:ext cx="2743200" cy="646331"/>
          </a:xfrm>
          <a:prstGeom prst="rect">
            <a:avLst/>
          </a:prstGeom>
          <a:noFill/>
          <a:ln w="9525">
            <a:noFill/>
            <a:miter lim="800000"/>
            <a:headEnd/>
            <a:tailEnd/>
          </a:ln>
        </p:spPr>
        <p:txBody>
          <a:bodyPr anchor="ctr">
            <a:spAutoFit/>
          </a:bodyPr>
          <a:lstStyle/>
          <a:p>
            <a:pPr fontAlgn="auto">
              <a:spcBef>
                <a:spcPts val="0"/>
              </a:spcBef>
            </a:pPr>
            <a:r>
              <a:rPr lang="en-US" altLang="en-US" b="1" dirty="0">
                <a:solidFill>
                  <a:srgbClr val="000000"/>
                </a:solidFill>
                <a:latin typeface="Arial Black" pitchFamily="34" charset="0"/>
              </a:rPr>
              <a:t>4.</a:t>
            </a:r>
            <a:r>
              <a:rPr lang="en-US" altLang="en-US" b="1" dirty="0">
                <a:solidFill>
                  <a:srgbClr val="0000CC"/>
                </a:solidFill>
                <a:latin typeface="Arial Black" pitchFamily="34" charset="0"/>
              </a:rPr>
              <a:t> </a:t>
            </a:r>
            <a:r>
              <a:rPr lang="en-US" altLang="en-US" dirty="0">
                <a:solidFill>
                  <a:srgbClr val="0000CC"/>
                </a:solidFill>
                <a:latin typeface="Arial" charset="0"/>
              </a:rPr>
              <a:t>Rinse  thoroughly under running water</a:t>
            </a:r>
          </a:p>
        </p:txBody>
      </p:sp>
      <p:sp>
        <p:nvSpPr>
          <p:cNvPr id="16" name="Text Box 16"/>
          <p:cNvSpPr txBox="1">
            <a:spLocks noChangeArrowheads="1"/>
          </p:cNvSpPr>
          <p:nvPr/>
        </p:nvSpPr>
        <p:spPr bwMode="auto">
          <a:xfrm>
            <a:off x="6248400" y="5943600"/>
            <a:ext cx="2819400" cy="369332"/>
          </a:xfrm>
          <a:prstGeom prst="rect">
            <a:avLst/>
          </a:prstGeom>
          <a:noFill/>
          <a:ln w="9525">
            <a:noFill/>
            <a:miter lim="800000"/>
            <a:headEnd/>
            <a:tailEnd/>
          </a:ln>
        </p:spPr>
        <p:txBody>
          <a:bodyPr wrap="square" anchor="ctr">
            <a:spAutoFit/>
          </a:bodyPr>
          <a:lstStyle/>
          <a:p>
            <a:pPr fontAlgn="auto">
              <a:spcBef>
                <a:spcPts val="0"/>
              </a:spcBef>
            </a:pPr>
            <a:r>
              <a:rPr lang="en-US" altLang="en-US" b="1" dirty="0">
                <a:solidFill>
                  <a:srgbClr val="000000"/>
                </a:solidFill>
                <a:latin typeface="Arial Black" pitchFamily="34" charset="0"/>
              </a:rPr>
              <a:t>5.</a:t>
            </a:r>
            <a:r>
              <a:rPr lang="en-US" altLang="en-US" b="1" dirty="0">
                <a:solidFill>
                  <a:srgbClr val="0000CC"/>
                </a:solidFill>
                <a:latin typeface="Arial Black" pitchFamily="34" charset="0"/>
              </a:rPr>
              <a:t> </a:t>
            </a:r>
            <a:r>
              <a:rPr lang="en-US" altLang="en-US" dirty="0">
                <a:solidFill>
                  <a:srgbClr val="0000CC"/>
                </a:solidFill>
                <a:latin typeface="Arial" charset="0"/>
              </a:rPr>
              <a:t>Dry hands completely</a:t>
            </a:r>
            <a:endParaRPr lang="en-US" altLang="en-US" dirty="0">
              <a:solidFill>
                <a:srgbClr val="0000CC"/>
              </a:solidFill>
              <a:latin typeface="Arial Black" pitchFamily="34" charset="0"/>
            </a:endParaRPr>
          </a:p>
        </p:txBody>
      </p:sp>
      <p:sp>
        <p:nvSpPr>
          <p:cNvPr id="18"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33</a:t>
            </a:fld>
            <a:endParaRPr lang="en-US" sz="1400"/>
          </a:p>
        </p:txBody>
      </p:sp>
    </p:spTree>
    <p:extLst>
      <p:ext uri="{BB962C8B-B14F-4D97-AF65-F5344CB8AC3E}">
        <p14:creationId xmlns:p14="http://schemas.microsoft.com/office/powerpoint/2010/main" val="3804156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2725"/>
            <a:ext cx="8229600" cy="590550"/>
          </a:xfrm>
        </p:spPr>
        <p:txBody>
          <a:bodyPr/>
          <a:lstStyle/>
          <a:p>
            <a:r>
              <a:rPr lang="en-US" altLang="en-US" dirty="0"/>
              <a:t>Single-Use Gloves</a:t>
            </a:r>
            <a:endParaRPr lang="en-US" dirty="0"/>
          </a:p>
        </p:txBody>
      </p:sp>
      <p:sp>
        <p:nvSpPr>
          <p:cNvPr id="2" name="Content Placeholder 1"/>
          <p:cNvSpPr>
            <a:spLocks noGrp="1"/>
          </p:cNvSpPr>
          <p:nvPr>
            <p:ph idx="1"/>
          </p:nvPr>
        </p:nvSpPr>
        <p:spPr>
          <a:xfrm>
            <a:off x="457200" y="1219200"/>
            <a:ext cx="8229600" cy="2667000"/>
          </a:xfrm>
        </p:spPr>
        <p:txBody>
          <a:bodyPr/>
          <a:lstStyle/>
          <a:p>
            <a:pPr>
              <a:spcAft>
                <a:spcPts val="0"/>
              </a:spcAft>
            </a:pPr>
            <a:r>
              <a:rPr lang="en-US" altLang="en-US" sz="2200" dirty="0"/>
              <a:t>Disposable Glove Use Policy—</a:t>
            </a:r>
          </a:p>
          <a:p>
            <a:pPr lvl="1">
              <a:spcAft>
                <a:spcPts val="0"/>
              </a:spcAft>
            </a:pPr>
            <a:r>
              <a:rPr lang="en-US" altLang="en-US" dirty="0"/>
              <a:t>Optional for use when preparing foods that require</a:t>
            </a:r>
            <a:br>
              <a:rPr lang="en-US" altLang="en-US" dirty="0"/>
            </a:br>
            <a:r>
              <a:rPr lang="en-US" altLang="en-US" dirty="0"/>
              <a:t>further cooking before being served to customers </a:t>
            </a:r>
          </a:p>
          <a:p>
            <a:pPr marL="457200" lvl="1" indent="0">
              <a:spcAft>
                <a:spcPts val="0"/>
              </a:spcAft>
              <a:buNone/>
            </a:pPr>
            <a:r>
              <a:rPr lang="en-US" altLang="en-US" dirty="0"/>
              <a:t>    ONLY when a handwashing sink is available.</a:t>
            </a:r>
          </a:p>
          <a:p>
            <a:pPr lvl="1">
              <a:spcAft>
                <a:spcPts val="0"/>
              </a:spcAft>
            </a:pPr>
            <a:r>
              <a:rPr lang="en-US" altLang="en-US" dirty="0">
                <a:solidFill>
                  <a:srgbClr val="C00000"/>
                </a:solidFill>
              </a:rPr>
              <a:t>NEVER</a:t>
            </a:r>
            <a:r>
              <a:rPr lang="en-US" altLang="en-US" dirty="0"/>
              <a:t> used in place of handwashing.</a:t>
            </a:r>
          </a:p>
          <a:p>
            <a:pPr lvl="1">
              <a:spcAft>
                <a:spcPts val="0"/>
              </a:spcAft>
            </a:pPr>
            <a:r>
              <a:rPr lang="en-US" altLang="en-US" dirty="0">
                <a:solidFill>
                  <a:srgbClr val="C00000"/>
                </a:solidFill>
              </a:rPr>
              <a:t>NEVER</a:t>
            </a:r>
            <a:r>
              <a:rPr lang="en-US" altLang="en-US" dirty="0"/>
              <a:t> washed and reused.</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307" y="803275"/>
            <a:ext cx="234329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txBox="1">
            <a:spLocks/>
          </p:cNvSpPr>
          <p:nvPr/>
        </p:nvSpPr>
        <p:spPr>
          <a:xfrm>
            <a:off x="3886200" y="3505200"/>
            <a:ext cx="5105400" cy="2819400"/>
          </a:xfrm>
          <a:prstGeom prst="rect">
            <a:avLst/>
          </a:prstGeom>
          <a:solidFill>
            <a:srgbClr val="FFFF99"/>
          </a:solidFill>
          <a:ln>
            <a:solidFill>
              <a:schemeClr val="tx1"/>
            </a:solidFill>
          </a:ln>
        </p:spPr>
        <p:txBody>
          <a:bodyPr/>
          <a:lstStyle>
            <a:lvl1pPr marL="215900" indent="-215900" algn="l" rtl="0" eaLnBrk="1" fontAlgn="base" hangingPunct="1">
              <a:spcBef>
                <a:spcPct val="20000"/>
              </a:spcBef>
              <a:spcAft>
                <a:spcPct val="0"/>
              </a:spcAft>
              <a:buClr>
                <a:srgbClr val="590D25"/>
              </a:buClr>
              <a:buSzPct val="125000"/>
              <a:buChar char="•"/>
              <a:defRPr sz="2300">
                <a:solidFill>
                  <a:schemeClr val="tx1"/>
                </a:solidFill>
                <a:latin typeface="+mn-lt"/>
                <a:ea typeface="+mn-ea"/>
                <a:cs typeface="+mn-cs"/>
              </a:defRPr>
            </a:lvl1pPr>
            <a:lvl2pPr marL="742950" indent="-285750" algn="l" rtl="0" eaLnBrk="1" fontAlgn="base" hangingPunct="1">
              <a:spcBef>
                <a:spcPct val="20000"/>
              </a:spcBef>
              <a:spcAft>
                <a:spcPct val="0"/>
              </a:spcAft>
              <a:buClr>
                <a:srgbClr val="590D25"/>
              </a:buClr>
              <a:buChar char="–"/>
              <a:defRPr sz="2100">
                <a:solidFill>
                  <a:schemeClr val="tx1"/>
                </a:solidFill>
                <a:latin typeface="+mn-lt"/>
              </a:defRPr>
            </a:lvl2pPr>
            <a:lvl3pPr marL="1079500" indent="-165100" algn="l" rtl="0" eaLnBrk="1" fontAlgn="base" hangingPunct="1">
              <a:spcBef>
                <a:spcPct val="20000"/>
              </a:spcBef>
              <a:spcAft>
                <a:spcPct val="0"/>
              </a:spcAft>
              <a:buClr>
                <a:srgbClr val="590D25"/>
              </a:buClr>
              <a:buChar char="•"/>
              <a:defRPr sz="1900">
                <a:solidFill>
                  <a:schemeClr val="tx1"/>
                </a:solidFill>
                <a:latin typeface="+mn-lt"/>
              </a:defRPr>
            </a:lvl3pPr>
            <a:lvl4pPr marL="1600200" indent="-228600" algn="l" rtl="0" eaLnBrk="1" fontAlgn="base" hangingPunct="1">
              <a:spcBef>
                <a:spcPct val="20000"/>
              </a:spcBef>
              <a:spcAft>
                <a:spcPct val="0"/>
              </a:spcAft>
              <a:buClr>
                <a:srgbClr val="590D25"/>
              </a:buClr>
              <a:buChar char="–"/>
              <a:defRPr>
                <a:solidFill>
                  <a:schemeClr val="tx1"/>
                </a:solidFill>
                <a:latin typeface="+mn-lt"/>
              </a:defRPr>
            </a:lvl4pPr>
            <a:lvl5pPr marL="2001838" indent="-173038" algn="l" rtl="0" eaLnBrk="1" fontAlgn="base" hangingPunct="1">
              <a:spcBef>
                <a:spcPct val="20000"/>
              </a:spcBef>
              <a:spcAft>
                <a:spcPct val="0"/>
              </a:spcAft>
              <a:buClr>
                <a:srgbClr val="590D25"/>
              </a:buClr>
              <a:buChar char="»"/>
              <a:defRPr sz="1500">
                <a:solidFill>
                  <a:schemeClr val="tx1"/>
                </a:solidFill>
                <a:latin typeface="+mn-lt"/>
              </a:defRPr>
            </a:lvl5pPr>
            <a:lvl6pPr marL="2435405" indent="-174171" algn="l" defTabSz="914403" rtl="0" eaLnBrk="1" fontAlgn="base" hangingPunct="1">
              <a:spcBef>
                <a:spcPct val="20000"/>
              </a:spcBef>
              <a:spcAft>
                <a:spcPct val="0"/>
              </a:spcAft>
              <a:buClr>
                <a:srgbClr val="660033"/>
              </a:buClr>
              <a:buChar char="»"/>
              <a:defRPr sz="1500">
                <a:solidFill>
                  <a:schemeClr val="tx1"/>
                </a:solidFill>
                <a:latin typeface="+mn-lt"/>
              </a:defRPr>
            </a:lvl6pPr>
            <a:lvl7pPr marL="2867832" indent="-174171" algn="l" defTabSz="914403" rtl="0" eaLnBrk="1" fontAlgn="base" hangingPunct="1">
              <a:spcBef>
                <a:spcPct val="20000"/>
              </a:spcBef>
              <a:spcAft>
                <a:spcPct val="0"/>
              </a:spcAft>
              <a:buClr>
                <a:srgbClr val="660033"/>
              </a:buClr>
              <a:buChar char="»"/>
              <a:defRPr sz="1500">
                <a:solidFill>
                  <a:schemeClr val="tx1"/>
                </a:solidFill>
                <a:latin typeface="+mn-lt"/>
              </a:defRPr>
            </a:lvl7pPr>
            <a:lvl8pPr marL="3300259" indent="-174171" algn="l" defTabSz="914403" rtl="0" eaLnBrk="1" fontAlgn="base" hangingPunct="1">
              <a:spcBef>
                <a:spcPct val="20000"/>
              </a:spcBef>
              <a:spcAft>
                <a:spcPct val="0"/>
              </a:spcAft>
              <a:buClr>
                <a:srgbClr val="660033"/>
              </a:buClr>
              <a:buChar char="»"/>
              <a:defRPr sz="1500">
                <a:solidFill>
                  <a:schemeClr val="tx1"/>
                </a:solidFill>
                <a:latin typeface="+mn-lt"/>
              </a:defRPr>
            </a:lvl8pPr>
            <a:lvl9pPr marL="3732685" indent="-174171" algn="l" defTabSz="914403" rtl="0" eaLnBrk="1" fontAlgn="base" hangingPunct="1">
              <a:spcBef>
                <a:spcPct val="20000"/>
              </a:spcBef>
              <a:spcAft>
                <a:spcPct val="0"/>
              </a:spcAft>
              <a:buClr>
                <a:srgbClr val="660033"/>
              </a:buClr>
              <a:buChar char="»"/>
              <a:defRPr sz="1500">
                <a:solidFill>
                  <a:schemeClr val="tx1"/>
                </a:solidFill>
                <a:latin typeface="+mn-lt"/>
              </a:defRPr>
            </a:lvl9pPr>
          </a:lstStyle>
          <a:p>
            <a:pPr marL="0" indent="0">
              <a:buFontTx/>
              <a:buNone/>
            </a:pPr>
            <a:r>
              <a:rPr lang="en-US" b="1" kern="0" dirty="0"/>
              <a:t>Ready-to-Eat Foods</a:t>
            </a:r>
          </a:p>
          <a:p>
            <a:pPr lvl="1"/>
            <a:r>
              <a:rPr lang="en-US" kern="0" dirty="0"/>
              <a:t>Bare-hand contact with RTE foods is prohibited.</a:t>
            </a:r>
          </a:p>
          <a:p>
            <a:pPr lvl="1"/>
            <a:r>
              <a:rPr lang="en-US" kern="0" dirty="0"/>
              <a:t>Options include using—</a:t>
            </a:r>
          </a:p>
          <a:p>
            <a:pPr lvl="2"/>
            <a:r>
              <a:rPr lang="en-US" kern="0" dirty="0">
                <a:solidFill>
                  <a:srgbClr val="0000CC"/>
                </a:solidFill>
              </a:rPr>
              <a:t>Disposable gloves;</a:t>
            </a:r>
          </a:p>
          <a:p>
            <a:pPr lvl="2"/>
            <a:r>
              <a:rPr lang="en-US" kern="0" dirty="0">
                <a:solidFill>
                  <a:srgbClr val="0000CC"/>
                </a:solidFill>
              </a:rPr>
              <a:t>Utensil;</a:t>
            </a:r>
          </a:p>
          <a:p>
            <a:pPr lvl="2"/>
            <a:r>
              <a:rPr lang="en-US" kern="0" dirty="0">
                <a:solidFill>
                  <a:srgbClr val="0000CC"/>
                </a:solidFill>
              </a:rPr>
              <a:t>Food-grade tissue paper.</a:t>
            </a:r>
          </a:p>
        </p:txBody>
      </p:sp>
      <p:grpSp>
        <p:nvGrpSpPr>
          <p:cNvPr id="6" name="Group 5"/>
          <p:cNvGrpSpPr/>
          <p:nvPr/>
        </p:nvGrpSpPr>
        <p:grpSpPr>
          <a:xfrm>
            <a:off x="685800" y="3733800"/>
            <a:ext cx="2895600" cy="2590800"/>
            <a:chOff x="381000" y="3505200"/>
            <a:chExt cx="3352800" cy="3048000"/>
          </a:xfrm>
        </p:grpSpPr>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63" y="3687763"/>
              <a:ext cx="2636837"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quot;No&quot; Symbol 7"/>
            <p:cNvSpPr/>
            <p:nvPr/>
          </p:nvSpPr>
          <p:spPr bwMode="auto">
            <a:xfrm>
              <a:off x="381000" y="3505200"/>
              <a:ext cx="3352800" cy="3048000"/>
            </a:xfrm>
            <a:prstGeom prst="noSmoking">
              <a:avLst>
                <a:gd name="adj" fmla="val 774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p:txBody>
        </p:sp>
      </p:grpSp>
      <p:sp>
        <p:nvSpPr>
          <p:cNvPr id="10"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34</a:t>
            </a:fld>
            <a:endParaRPr lang="en-US" sz="1400"/>
          </a:p>
        </p:txBody>
      </p:sp>
    </p:spTree>
    <p:extLst>
      <p:ext uri="{BB962C8B-B14F-4D97-AF65-F5344CB8AC3E}">
        <p14:creationId xmlns:p14="http://schemas.microsoft.com/office/powerpoint/2010/main" val="2736466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85963"/>
            <a:ext cx="8229600" cy="590550"/>
          </a:xfrm>
        </p:spPr>
        <p:txBody>
          <a:bodyPr/>
          <a:lstStyle/>
          <a:p>
            <a:r>
              <a:rPr lang="en-US" altLang="en-US" dirty="0"/>
              <a:t>Single-Use Gloves </a:t>
            </a:r>
            <a:r>
              <a:rPr lang="en-US" altLang="en-US" b="0" i="1" dirty="0"/>
              <a:t>(continued)</a:t>
            </a:r>
            <a:endParaRPr lang="en-US" dirty="0"/>
          </a:p>
        </p:txBody>
      </p:sp>
      <p:sp>
        <p:nvSpPr>
          <p:cNvPr id="2" name="Content Placeholder 1"/>
          <p:cNvSpPr>
            <a:spLocks noGrp="1"/>
          </p:cNvSpPr>
          <p:nvPr>
            <p:ph idx="1"/>
          </p:nvPr>
        </p:nvSpPr>
        <p:spPr>
          <a:xfrm>
            <a:off x="457200" y="1295400"/>
            <a:ext cx="8229600" cy="5105400"/>
          </a:xfrm>
        </p:spPr>
        <p:txBody>
          <a:bodyPr/>
          <a:lstStyle/>
          <a:p>
            <a:r>
              <a:rPr lang="en-US" sz="2200" dirty="0"/>
              <a:t>Wearing the gloves—</a:t>
            </a:r>
          </a:p>
          <a:p>
            <a:pPr lvl="1"/>
            <a:r>
              <a:rPr lang="en-US" dirty="0"/>
              <a:t>Wash and dry hands before putting on gloves.</a:t>
            </a:r>
          </a:p>
          <a:p>
            <a:pPr lvl="1"/>
            <a:r>
              <a:rPr lang="en-US" dirty="0"/>
              <a:t>Select the correct glove size to ensure proper fit.</a:t>
            </a:r>
          </a:p>
          <a:p>
            <a:pPr lvl="1"/>
            <a:r>
              <a:rPr lang="en-US" dirty="0"/>
              <a:t>Hold gloves by the edge when putting them on.</a:t>
            </a:r>
          </a:p>
          <a:p>
            <a:pPr lvl="2"/>
            <a:r>
              <a:rPr lang="en-US" dirty="0">
                <a:solidFill>
                  <a:srgbClr val="0000CC"/>
                </a:solidFill>
              </a:rPr>
              <a:t>NEVER blow into gloves</a:t>
            </a:r>
          </a:p>
          <a:p>
            <a:pPr lvl="2"/>
            <a:r>
              <a:rPr lang="en-US" dirty="0">
                <a:solidFill>
                  <a:srgbClr val="0000CC"/>
                </a:solidFill>
              </a:rPr>
              <a:t>NEVER roll gloves to make them easier to put on</a:t>
            </a:r>
          </a:p>
          <a:p>
            <a:pPr lvl="1"/>
            <a:r>
              <a:rPr lang="en-US" dirty="0"/>
              <a:t>Check for rips or tears.</a:t>
            </a:r>
          </a:p>
          <a:p>
            <a:pPr>
              <a:spcBef>
                <a:spcPts val="1200"/>
              </a:spcBef>
              <a:spcAft>
                <a:spcPts val="0"/>
              </a:spcAft>
            </a:pPr>
            <a:r>
              <a:rPr lang="en-US" sz="2200" dirty="0"/>
              <a:t>When to change gloves—</a:t>
            </a:r>
          </a:p>
          <a:p>
            <a:pPr lvl="1"/>
            <a:r>
              <a:rPr lang="en-US" dirty="0"/>
              <a:t>When soiled or torn.</a:t>
            </a:r>
          </a:p>
          <a:p>
            <a:pPr lvl="1"/>
            <a:r>
              <a:rPr lang="en-US" dirty="0"/>
              <a:t>Before beginning a different task.</a:t>
            </a:r>
          </a:p>
          <a:p>
            <a:pPr lvl="1"/>
            <a:r>
              <a:rPr lang="en-US" dirty="0"/>
              <a:t>After interruptions of the immediate task. </a:t>
            </a:r>
          </a:p>
          <a:p>
            <a:pPr lvl="1"/>
            <a:r>
              <a:rPr lang="en-US" dirty="0"/>
              <a:t>After handling raw meat, seafood, or poultry and before handling ready-to-eat food.</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707" y="1295400"/>
            <a:ext cx="234329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descr="6e_c03_08_glove us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81400"/>
            <a:ext cx="21002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35</a:t>
            </a:fld>
            <a:endParaRPr lang="en-US" sz="1400"/>
          </a:p>
        </p:txBody>
      </p:sp>
    </p:spTree>
    <p:extLst>
      <p:ext uri="{BB962C8B-B14F-4D97-AF65-F5344CB8AC3E}">
        <p14:creationId xmlns:p14="http://schemas.microsoft.com/office/powerpoint/2010/main" val="30219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Uniform Standards</a:t>
            </a:r>
          </a:p>
        </p:txBody>
      </p:sp>
      <p:sp>
        <p:nvSpPr>
          <p:cNvPr id="2" name="Content Placeholder 1"/>
          <p:cNvSpPr>
            <a:spLocks noGrp="1"/>
          </p:cNvSpPr>
          <p:nvPr>
            <p:ph idx="1"/>
          </p:nvPr>
        </p:nvSpPr>
        <p:spPr>
          <a:xfrm>
            <a:off x="1470210" y="1219200"/>
            <a:ext cx="6911790" cy="2414301"/>
          </a:xfrm>
        </p:spPr>
        <p:txBody>
          <a:bodyPr/>
          <a:lstStyle/>
          <a:p>
            <a:pPr>
              <a:spcBef>
                <a:spcPts val="0"/>
              </a:spcBef>
              <a:spcAft>
                <a:spcPts val="300"/>
              </a:spcAft>
            </a:pPr>
            <a:r>
              <a:rPr lang="en-US" sz="2300" dirty="0"/>
              <a:t>Clean Uniforms</a:t>
            </a:r>
          </a:p>
          <a:p>
            <a:pPr lvl="1">
              <a:spcBef>
                <a:spcPts val="0"/>
              </a:spcBef>
              <a:spcAft>
                <a:spcPts val="300"/>
              </a:spcAft>
            </a:pPr>
            <a:r>
              <a:rPr lang="en-US" dirty="0">
                <a:solidFill>
                  <a:srgbClr val="0000CC"/>
                </a:solidFill>
              </a:rPr>
              <a:t>Wear clean uniform or clothing daily;</a:t>
            </a:r>
          </a:p>
          <a:p>
            <a:pPr lvl="1">
              <a:spcBef>
                <a:spcPts val="0"/>
              </a:spcBef>
              <a:spcAft>
                <a:spcPts val="300"/>
              </a:spcAft>
            </a:pPr>
            <a:r>
              <a:rPr lang="en-US" dirty="0">
                <a:solidFill>
                  <a:srgbClr val="0000CC"/>
                </a:solidFill>
              </a:rPr>
              <a:t>Change outer clothing when it becomes </a:t>
            </a:r>
          </a:p>
          <a:p>
            <a:pPr marL="457200" lvl="1" indent="0">
              <a:spcBef>
                <a:spcPts val="0"/>
              </a:spcBef>
              <a:spcAft>
                <a:spcPts val="300"/>
              </a:spcAft>
              <a:buNone/>
            </a:pPr>
            <a:r>
              <a:rPr lang="en-US" dirty="0">
                <a:solidFill>
                  <a:srgbClr val="0000CC"/>
                </a:solidFill>
              </a:rPr>
              <a:t>    heavily soiled with food debris during the </a:t>
            </a:r>
          </a:p>
          <a:p>
            <a:pPr marL="457200" lvl="1" indent="0">
              <a:spcBef>
                <a:spcPts val="0"/>
              </a:spcBef>
              <a:spcAft>
                <a:spcPts val="300"/>
              </a:spcAft>
              <a:buNone/>
            </a:pPr>
            <a:r>
              <a:rPr lang="en-US" dirty="0">
                <a:solidFill>
                  <a:srgbClr val="0000CC"/>
                </a:solidFill>
              </a:rPr>
              <a:t>    course of the day. </a:t>
            </a:r>
          </a:p>
          <a:p>
            <a:pPr lvl="1">
              <a:spcBef>
                <a:spcPts val="0"/>
              </a:spcBef>
              <a:spcAft>
                <a:spcPts val="300"/>
              </a:spcAft>
            </a:pPr>
            <a:r>
              <a:rPr lang="en-US" dirty="0">
                <a:solidFill>
                  <a:srgbClr val="0000CC"/>
                </a:solidFill>
              </a:rPr>
              <a:t>Remove aprons when leaving </a:t>
            </a:r>
            <a:br>
              <a:rPr lang="en-US" dirty="0">
                <a:solidFill>
                  <a:srgbClr val="0000CC"/>
                </a:solidFill>
              </a:rPr>
            </a:br>
            <a:r>
              <a:rPr lang="en-US" dirty="0">
                <a:solidFill>
                  <a:srgbClr val="0000CC"/>
                </a:solidFill>
              </a:rPr>
              <a:t>food-preparation areas. </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50" y="1241789"/>
            <a:ext cx="2292350" cy="131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9"/>
          <p:cNvSpPr txBox="1">
            <a:spLocks/>
          </p:cNvSpPr>
          <p:nvPr/>
        </p:nvSpPr>
        <p:spPr>
          <a:xfrm>
            <a:off x="353950" y="4029075"/>
            <a:ext cx="7775047" cy="2447925"/>
          </a:xfrm>
          <a:prstGeom prst="rect">
            <a:avLst/>
          </a:prstGeom>
        </p:spPr>
        <p:txBody>
          <a:bodyPr/>
          <a:lstStyle>
            <a:lvl1pPr marL="215900" indent="-215900" algn="l" rtl="0" eaLnBrk="0" fontAlgn="base" hangingPunct="0">
              <a:spcBef>
                <a:spcPct val="20000"/>
              </a:spcBef>
              <a:spcAft>
                <a:spcPct val="0"/>
              </a:spcAft>
              <a:buClr>
                <a:srgbClr val="660033"/>
              </a:buClr>
              <a:buSzPct val="125000"/>
              <a:buFont typeface="Wingdings" panose="05000000000000000000" pitchFamily="2" charset="2"/>
              <a:buChar char="q"/>
              <a:defRPr sz="23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Font typeface="Wingdings" panose="05000000000000000000" pitchFamily="2" charset="2"/>
              <a:buChar char="§"/>
              <a:defRPr sz="20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800">
                <a:solidFill>
                  <a:schemeClr val="tx1"/>
                </a:solidFill>
                <a:latin typeface="+mn-lt"/>
              </a:defRPr>
            </a:lvl3pPr>
            <a:lvl4pPr marL="1600200" indent="-228600" algn="l" rtl="0" eaLnBrk="0" fontAlgn="base" hangingPunct="0">
              <a:spcBef>
                <a:spcPct val="20000"/>
              </a:spcBef>
              <a:spcAft>
                <a:spcPct val="0"/>
              </a:spcAft>
              <a:buClr>
                <a:srgbClr val="660033"/>
              </a:buClr>
              <a:buChar char="–"/>
              <a:defRPr>
                <a:solidFill>
                  <a:schemeClr val="tx1"/>
                </a:solidFill>
                <a:latin typeface="+mn-lt"/>
              </a:defRPr>
            </a:lvl4pPr>
            <a:lvl5pPr marL="2001838" indent="-173038" algn="l" rtl="0" eaLnBrk="0" fontAlgn="base" hangingPunct="0">
              <a:spcBef>
                <a:spcPct val="20000"/>
              </a:spcBef>
              <a:spcAft>
                <a:spcPct val="0"/>
              </a:spcAft>
              <a:buClr>
                <a:srgbClr val="660033"/>
              </a:buClr>
              <a:buChar char="»"/>
              <a:defRPr sz="1500">
                <a:solidFill>
                  <a:schemeClr val="tx1"/>
                </a:solidFill>
                <a:latin typeface="+mn-lt"/>
              </a:defRPr>
            </a:lvl5pPr>
            <a:lvl6pPr marL="2435622" indent="-174187" algn="l" defTabSz="914485" rtl="0" fontAlgn="base">
              <a:spcBef>
                <a:spcPct val="20000"/>
              </a:spcBef>
              <a:spcAft>
                <a:spcPct val="0"/>
              </a:spcAft>
              <a:buClr>
                <a:srgbClr val="660033"/>
              </a:buClr>
              <a:buChar char="»"/>
              <a:defRPr sz="1500">
                <a:solidFill>
                  <a:schemeClr val="tx1"/>
                </a:solidFill>
                <a:latin typeface="+mn-lt"/>
              </a:defRPr>
            </a:lvl6pPr>
            <a:lvl7pPr marL="2868087" indent="-174187" algn="l" defTabSz="914485" rtl="0" fontAlgn="base">
              <a:spcBef>
                <a:spcPct val="20000"/>
              </a:spcBef>
              <a:spcAft>
                <a:spcPct val="0"/>
              </a:spcAft>
              <a:buClr>
                <a:srgbClr val="660033"/>
              </a:buClr>
              <a:buChar char="»"/>
              <a:defRPr sz="1500">
                <a:solidFill>
                  <a:schemeClr val="tx1"/>
                </a:solidFill>
                <a:latin typeface="+mn-lt"/>
              </a:defRPr>
            </a:lvl7pPr>
            <a:lvl8pPr marL="3300553" indent="-174187" algn="l" defTabSz="914485" rtl="0" fontAlgn="base">
              <a:spcBef>
                <a:spcPct val="20000"/>
              </a:spcBef>
              <a:spcAft>
                <a:spcPct val="0"/>
              </a:spcAft>
              <a:buClr>
                <a:srgbClr val="660033"/>
              </a:buClr>
              <a:buChar char="»"/>
              <a:defRPr sz="1500">
                <a:solidFill>
                  <a:schemeClr val="tx1"/>
                </a:solidFill>
                <a:latin typeface="+mn-lt"/>
              </a:defRPr>
            </a:lvl8pPr>
            <a:lvl9pPr marL="3733018" indent="-174187" algn="l" defTabSz="914485" rtl="0" fontAlgn="base">
              <a:spcBef>
                <a:spcPct val="20000"/>
              </a:spcBef>
              <a:spcAft>
                <a:spcPct val="0"/>
              </a:spcAft>
              <a:buClr>
                <a:srgbClr val="660033"/>
              </a:buClr>
              <a:buChar char="»"/>
              <a:defRPr sz="1500">
                <a:solidFill>
                  <a:schemeClr val="tx1"/>
                </a:solidFill>
                <a:latin typeface="+mn-lt"/>
              </a:defRPr>
            </a:lvl9pPr>
          </a:lstStyle>
          <a:p>
            <a:pPr>
              <a:spcBef>
                <a:spcPts val="0"/>
              </a:spcBef>
              <a:spcAft>
                <a:spcPts val="300"/>
              </a:spcAft>
              <a:buFont typeface="Arial" panose="020B0604020202020204" pitchFamily="34" charset="0"/>
              <a:buChar char="•"/>
            </a:pPr>
            <a:r>
              <a:rPr lang="en-US" kern="0" dirty="0"/>
              <a:t>Remove jewelry and watches from hands and arms when preparing, cooking, or serving food. </a:t>
            </a:r>
            <a:r>
              <a:rPr lang="en-US" i="1" kern="0" dirty="0"/>
              <a:t>Exceptions allow wearing:</a:t>
            </a:r>
            <a:endParaRPr lang="en-US" kern="0" dirty="0"/>
          </a:p>
          <a:p>
            <a:pPr lvl="1">
              <a:spcBef>
                <a:spcPts val="0"/>
              </a:spcBef>
              <a:spcAft>
                <a:spcPts val="300"/>
              </a:spcAft>
            </a:pPr>
            <a:r>
              <a:rPr lang="en-US" kern="0" dirty="0">
                <a:solidFill>
                  <a:srgbClr val="0000CC"/>
                </a:solidFill>
              </a:rPr>
              <a:t>Single, plain/smooth ring/wedding band;</a:t>
            </a:r>
          </a:p>
          <a:p>
            <a:pPr lvl="1">
              <a:spcBef>
                <a:spcPts val="0"/>
              </a:spcBef>
              <a:spcAft>
                <a:spcPts val="300"/>
              </a:spcAft>
            </a:pPr>
            <a:r>
              <a:rPr lang="en-US" kern="0" dirty="0">
                <a:solidFill>
                  <a:srgbClr val="0000CC"/>
                </a:solidFill>
              </a:rPr>
              <a:t>Medical alert bracelet or necklace.</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05" y="1828800"/>
            <a:ext cx="1557205" cy="150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675" y="4965587"/>
            <a:ext cx="1582092" cy="152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8675" y="2691451"/>
            <a:ext cx="1444624" cy="138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36</a:t>
            </a:fld>
            <a:endParaRPr lang="en-US" sz="1400"/>
          </a:p>
        </p:txBody>
      </p:sp>
    </p:spTree>
    <p:extLst>
      <p:ext uri="{BB962C8B-B14F-4D97-AF65-F5344CB8AC3E}">
        <p14:creationId xmlns:p14="http://schemas.microsoft.com/office/powerpoint/2010/main" val="322158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Uniform Standards</a:t>
            </a:r>
            <a:r>
              <a:rPr lang="en-US" b="0" i="1" dirty="0"/>
              <a:t> (continued)</a:t>
            </a:r>
            <a:endParaRPr lang="en-US" dirty="0"/>
          </a:p>
        </p:txBody>
      </p:sp>
      <p:sp>
        <p:nvSpPr>
          <p:cNvPr id="2" name="Content Placeholder 1"/>
          <p:cNvSpPr>
            <a:spLocks noGrp="1"/>
          </p:cNvSpPr>
          <p:nvPr>
            <p:ph idx="1"/>
          </p:nvPr>
        </p:nvSpPr>
        <p:spPr>
          <a:xfrm>
            <a:off x="457200" y="1219200"/>
            <a:ext cx="8229600" cy="5410200"/>
          </a:xfrm>
        </p:spPr>
        <p:txBody>
          <a:bodyPr/>
          <a:lstStyle/>
          <a:p>
            <a:pPr>
              <a:spcBef>
                <a:spcPts val="0"/>
              </a:spcBef>
              <a:spcAft>
                <a:spcPts val="300"/>
              </a:spcAft>
            </a:pPr>
            <a:r>
              <a:rPr lang="en-US" sz="2300" b="1" dirty="0"/>
              <a:t>Adequate Hair Restraints</a:t>
            </a:r>
            <a:r>
              <a:rPr lang="en-US" sz="2300" dirty="0"/>
              <a:t> </a:t>
            </a:r>
          </a:p>
          <a:p>
            <a:pPr lvl="1">
              <a:spcBef>
                <a:spcPts val="0"/>
              </a:spcBef>
              <a:spcAft>
                <a:spcPts val="300"/>
              </a:spcAft>
            </a:pPr>
            <a:r>
              <a:rPr lang="en-US" dirty="0"/>
              <a:t>Clean hat or hair net. </a:t>
            </a:r>
          </a:p>
          <a:p>
            <a:pPr lvl="1">
              <a:spcBef>
                <a:spcPts val="0"/>
              </a:spcBef>
              <a:spcAft>
                <a:spcPts val="300"/>
              </a:spcAft>
            </a:pPr>
            <a:endParaRPr lang="en-US" sz="2300" b="1" dirty="0"/>
          </a:p>
          <a:p>
            <a:pPr lvl="1">
              <a:spcBef>
                <a:spcPts val="0"/>
              </a:spcBef>
              <a:spcAft>
                <a:spcPts val="300"/>
              </a:spcAft>
              <a:buFont typeface="Arial" panose="020B0604020202020204" pitchFamily="34" charset="0"/>
              <a:buChar char="•"/>
            </a:pPr>
            <a:r>
              <a:rPr lang="en-US" sz="2300" b="1" dirty="0"/>
              <a:t>Hairnets</a:t>
            </a:r>
          </a:p>
          <a:p>
            <a:pPr marL="1319213" lvl="1">
              <a:spcBef>
                <a:spcPts val="0"/>
              </a:spcBef>
              <a:spcAft>
                <a:spcPts val="300"/>
              </a:spcAft>
            </a:pPr>
            <a:r>
              <a:rPr lang="en-US" dirty="0"/>
              <a:t>Beard-net (snood) and arm-net/sleeve must be worn if hair exceeds ¼-inch on face or arms.</a:t>
            </a:r>
          </a:p>
          <a:p>
            <a:pPr marL="1954213">
              <a:spcBef>
                <a:spcPts val="1200"/>
              </a:spcBef>
              <a:spcAft>
                <a:spcPts val="300"/>
              </a:spcAft>
            </a:pPr>
            <a:r>
              <a:rPr lang="en-US" sz="2300" b="1" dirty="0"/>
              <a:t>Hats</a:t>
            </a:r>
          </a:p>
          <a:p>
            <a:pPr marL="2405063" lvl="1">
              <a:spcBef>
                <a:spcPts val="0"/>
              </a:spcBef>
              <a:spcAft>
                <a:spcPts val="300"/>
              </a:spcAft>
            </a:pPr>
            <a:r>
              <a:rPr lang="en-US" dirty="0"/>
              <a:t>Paper/disposable hat disposed at end of shift/day.</a:t>
            </a:r>
          </a:p>
          <a:p>
            <a:pPr marL="2405063" lvl="1">
              <a:spcBef>
                <a:spcPts val="0"/>
              </a:spcBef>
              <a:spcAft>
                <a:spcPts val="300"/>
              </a:spcAft>
            </a:pPr>
            <a:r>
              <a:rPr lang="en-US" dirty="0"/>
              <a:t>Long hair must remain pinned/tied and tucked under hat or contained by hairnet.</a:t>
            </a:r>
          </a:p>
          <a:p>
            <a:pPr marL="2405063" lvl="1">
              <a:spcBef>
                <a:spcPts val="0"/>
              </a:spcBef>
              <a:spcAft>
                <a:spcPts val="300"/>
              </a:spcAft>
            </a:pPr>
            <a:r>
              <a:rPr lang="en-US" dirty="0"/>
              <a:t>All males must wear a hat even if head is clean shaven </a:t>
            </a:r>
            <a:r>
              <a:rPr lang="en-US" dirty="0">
                <a:solidFill>
                  <a:srgbClr val="0000CC"/>
                </a:solidFill>
              </a:rPr>
              <a:t>– </a:t>
            </a:r>
            <a:r>
              <a:rPr lang="en-US" i="1" dirty="0">
                <a:solidFill>
                  <a:srgbClr val="0000CC"/>
                </a:solidFill>
              </a:rPr>
              <a:t>hats prevent perspiration from dripping onto surfaces.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15063"/>
            <a:ext cx="190127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37</a:t>
            </a:fld>
            <a:endParaRPr lang="en-US" sz="1400"/>
          </a:p>
        </p:txBody>
      </p:sp>
    </p:spTree>
    <p:extLst>
      <p:ext uri="{BB962C8B-B14F-4D97-AF65-F5344CB8AC3E}">
        <p14:creationId xmlns:p14="http://schemas.microsoft.com/office/powerpoint/2010/main" val="3200982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Hygiene Standards</a:t>
            </a:r>
          </a:p>
        </p:txBody>
      </p:sp>
      <p:sp>
        <p:nvSpPr>
          <p:cNvPr id="2" name="Content Placeholder 1"/>
          <p:cNvSpPr>
            <a:spLocks noGrp="1"/>
          </p:cNvSpPr>
          <p:nvPr>
            <p:ph idx="1"/>
          </p:nvPr>
        </p:nvSpPr>
        <p:spPr>
          <a:xfrm>
            <a:off x="197232" y="1852733"/>
            <a:ext cx="8229600" cy="2773362"/>
          </a:xfrm>
        </p:spPr>
        <p:txBody>
          <a:bodyPr/>
          <a:lstStyle/>
          <a:p>
            <a:pPr>
              <a:spcBef>
                <a:spcPts val="0"/>
              </a:spcBef>
              <a:spcAft>
                <a:spcPts val="600"/>
              </a:spcAft>
            </a:pPr>
            <a:r>
              <a:rPr lang="en-US" sz="2200" dirty="0"/>
              <a:t>Fingernails</a:t>
            </a:r>
          </a:p>
          <a:p>
            <a:pPr lvl="1">
              <a:spcBef>
                <a:spcPts val="0"/>
              </a:spcBef>
              <a:spcAft>
                <a:spcPts val="600"/>
              </a:spcAft>
            </a:pPr>
            <a:r>
              <a:rPr lang="en-US" dirty="0"/>
              <a:t>Short </a:t>
            </a:r>
            <a:r>
              <a:rPr lang="en-US" sz="1800" i="1" dirty="0">
                <a:solidFill>
                  <a:srgbClr val="0000CC"/>
                </a:solidFill>
              </a:rPr>
              <a:t>(recommend no more than ¼ inch above the fingertip)</a:t>
            </a:r>
            <a:endParaRPr lang="en-US" sz="1800" dirty="0"/>
          </a:p>
          <a:p>
            <a:pPr lvl="1">
              <a:spcBef>
                <a:spcPts val="0"/>
              </a:spcBef>
              <a:spcAft>
                <a:spcPts val="600"/>
              </a:spcAft>
            </a:pPr>
            <a:r>
              <a:rPr lang="en-US" dirty="0"/>
              <a:t>Neatly trimmed &amp; smooth</a:t>
            </a:r>
          </a:p>
          <a:p>
            <a:pPr lvl="1">
              <a:spcBef>
                <a:spcPts val="0"/>
              </a:spcBef>
              <a:spcAft>
                <a:spcPts val="600"/>
              </a:spcAft>
            </a:pPr>
            <a:r>
              <a:rPr lang="en-US" dirty="0"/>
              <a:t>No false nails, polish, or nail jewelry/ornaments</a:t>
            </a:r>
          </a:p>
          <a:p>
            <a:pPr lvl="2">
              <a:spcBef>
                <a:spcPts val="0"/>
              </a:spcBef>
              <a:spcAft>
                <a:spcPts val="600"/>
              </a:spcAft>
              <a:buFont typeface="Wingdings" panose="05000000000000000000" pitchFamily="2" charset="2"/>
              <a:buChar char="v"/>
            </a:pPr>
            <a:r>
              <a:rPr lang="en-US" dirty="0">
                <a:solidFill>
                  <a:srgbClr val="0000CC"/>
                </a:solidFill>
              </a:rPr>
              <a:t>Wearing disposable gloves does </a:t>
            </a:r>
            <a:r>
              <a:rPr lang="en-US" b="1" dirty="0">
                <a:solidFill>
                  <a:srgbClr val="C00000"/>
                </a:solidFill>
              </a:rPr>
              <a:t>NOT</a:t>
            </a:r>
            <a:r>
              <a:rPr lang="en-US" dirty="0">
                <a:solidFill>
                  <a:srgbClr val="0000CC"/>
                </a:solidFill>
              </a:rPr>
              <a:t> dismiss this requirement.</a:t>
            </a:r>
          </a:p>
        </p:txBody>
      </p:sp>
      <p:grpSp>
        <p:nvGrpSpPr>
          <p:cNvPr id="4" name="Group 10"/>
          <p:cNvGrpSpPr/>
          <p:nvPr/>
        </p:nvGrpSpPr>
        <p:grpSpPr>
          <a:xfrm>
            <a:off x="6781800" y="1265450"/>
            <a:ext cx="2286000" cy="1447800"/>
            <a:chOff x="1219200" y="1828800"/>
            <a:chExt cx="3105226"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8"/>
            <p:cNvSpPr txBox="1">
              <a:spLocks noChangeArrowheads="1"/>
            </p:cNvSpPr>
            <p:nvPr/>
          </p:nvSpPr>
          <p:spPr bwMode="auto">
            <a:xfrm>
              <a:off x="1219200" y="2438401"/>
              <a:ext cx="1973943" cy="542451"/>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Personal Hygiene &amp; Work Habits</a:t>
              </a:r>
            </a:p>
          </p:txBody>
        </p:sp>
      </p:gr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7925" y="3986213"/>
            <a:ext cx="195897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052" y="3810001"/>
            <a:ext cx="212872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3357" y="3986212"/>
            <a:ext cx="195897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38</a:t>
            </a:fld>
            <a:endParaRPr lang="en-US" sz="1400"/>
          </a:p>
        </p:txBody>
      </p:sp>
    </p:spTree>
    <p:extLst>
      <p:ext uri="{BB962C8B-B14F-4D97-AF65-F5344CB8AC3E}">
        <p14:creationId xmlns:p14="http://schemas.microsoft.com/office/powerpoint/2010/main" val="3758971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Hygiene Standards </a:t>
            </a:r>
            <a:r>
              <a:rPr lang="en-US" b="0" i="1" dirty="0"/>
              <a:t>(continued)</a:t>
            </a:r>
            <a:endParaRPr lang="en-US" dirty="0"/>
          </a:p>
        </p:txBody>
      </p:sp>
      <p:sp>
        <p:nvSpPr>
          <p:cNvPr id="2" name="Content Placeholder 1"/>
          <p:cNvSpPr>
            <a:spLocks noGrp="1"/>
          </p:cNvSpPr>
          <p:nvPr>
            <p:ph idx="1"/>
          </p:nvPr>
        </p:nvSpPr>
        <p:spPr>
          <a:xfrm>
            <a:off x="457200" y="1397556"/>
            <a:ext cx="8229600" cy="2336244"/>
          </a:xfrm>
        </p:spPr>
        <p:txBody>
          <a:bodyPr/>
          <a:lstStyle/>
          <a:p>
            <a:pPr>
              <a:spcBef>
                <a:spcPts val="0"/>
              </a:spcBef>
              <a:spcAft>
                <a:spcPts val="600"/>
              </a:spcAft>
            </a:pPr>
            <a:r>
              <a:rPr lang="en-US" sz="2200" dirty="0"/>
              <a:t>No eating, chewing gum, drinking, or tobacco</a:t>
            </a:r>
            <a:br>
              <a:rPr lang="en-US" sz="2200" dirty="0"/>
            </a:br>
            <a:r>
              <a:rPr lang="en-US" sz="2200" dirty="0"/>
              <a:t>use in kitchen (food prep) areas or serving lines.  </a:t>
            </a:r>
          </a:p>
          <a:p>
            <a:pPr lvl="1">
              <a:spcBef>
                <a:spcPts val="0"/>
              </a:spcBef>
              <a:spcAft>
                <a:spcPts val="600"/>
              </a:spcAft>
            </a:pPr>
            <a:r>
              <a:rPr lang="en-US" dirty="0"/>
              <a:t>Use only designated break areas.</a:t>
            </a:r>
          </a:p>
          <a:p>
            <a:pPr lvl="1">
              <a:spcBef>
                <a:spcPts val="0"/>
              </a:spcBef>
              <a:spcAft>
                <a:spcPts val="600"/>
              </a:spcAft>
            </a:pPr>
            <a:r>
              <a:rPr lang="en-US" u="sng" dirty="0"/>
              <a:t>Exception</a:t>
            </a:r>
            <a:r>
              <a:rPr lang="en-US" dirty="0"/>
              <a:t>: </a:t>
            </a:r>
            <a:r>
              <a:rPr lang="en-US" dirty="0">
                <a:solidFill>
                  <a:srgbClr val="0000CC"/>
                </a:solidFill>
              </a:rPr>
              <a:t>Hydration beverage (e.g., water) in a closed container with straw.</a:t>
            </a:r>
          </a:p>
          <a:p>
            <a:pPr marL="0" indent="0">
              <a:buNone/>
            </a:pPr>
            <a:endParaRPr lang="en-US" dirty="0"/>
          </a:p>
        </p:txBody>
      </p:sp>
      <p:grpSp>
        <p:nvGrpSpPr>
          <p:cNvPr id="4" name="Group 10"/>
          <p:cNvGrpSpPr/>
          <p:nvPr/>
        </p:nvGrpSpPr>
        <p:grpSpPr>
          <a:xfrm>
            <a:off x="6705600" y="1261216"/>
            <a:ext cx="2286000" cy="1371600"/>
            <a:chOff x="1219200" y="1828800"/>
            <a:chExt cx="3105226"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8"/>
            <p:cNvSpPr txBox="1">
              <a:spLocks noChangeArrowheads="1"/>
            </p:cNvSpPr>
            <p:nvPr/>
          </p:nvSpPr>
          <p:spPr bwMode="auto">
            <a:xfrm>
              <a:off x="1219200" y="2438401"/>
              <a:ext cx="1973944" cy="568282"/>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Personal Hygiene &amp; Work Habits</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81400"/>
            <a:ext cx="4572000" cy="247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39</a:t>
            </a:fld>
            <a:endParaRPr lang="en-US" sz="1400"/>
          </a:p>
        </p:txBody>
      </p:sp>
    </p:spTree>
    <p:extLst>
      <p:ext uri="{BB962C8B-B14F-4D97-AF65-F5344CB8AC3E}">
        <p14:creationId xmlns:p14="http://schemas.microsoft.com/office/powerpoint/2010/main" val="80754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Foodborne Illness</a:t>
            </a:r>
          </a:p>
        </p:txBody>
      </p:sp>
      <p:sp>
        <p:nvSpPr>
          <p:cNvPr id="2" name="Content Placeholder 1"/>
          <p:cNvSpPr>
            <a:spLocks noGrp="1"/>
          </p:cNvSpPr>
          <p:nvPr>
            <p:ph idx="1"/>
          </p:nvPr>
        </p:nvSpPr>
        <p:spPr>
          <a:xfrm>
            <a:off x="496351" y="990600"/>
            <a:ext cx="8230810" cy="4525863"/>
          </a:xfrm>
        </p:spPr>
        <p:txBody>
          <a:bodyPr/>
          <a:lstStyle/>
          <a:p>
            <a:pPr>
              <a:spcAft>
                <a:spcPts val="0"/>
              </a:spcAft>
            </a:pPr>
            <a:endParaRPr lang="en-US" sz="2000" dirty="0"/>
          </a:p>
          <a:p>
            <a:pPr>
              <a:spcAft>
                <a:spcPts val="0"/>
              </a:spcAft>
            </a:pPr>
            <a:r>
              <a:rPr lang="en-US" sz="2000" dirty="0"/>
              <a:t>Just because you don’t hear about it often, doesn’t mean it doesn’t happen… </a:t>
            </a:r>
            <a:r>
              <a:rPr lang="en-US" sz="2000" i="1" dirty="0">
                <a:solidFill>
                  <a:srgbClr val="C00000"/>
                </a:solidFill>
              </a:rPr>
              <a:t>Only a small percentage of actual foodborne illness cases ever get reported—</a:t>
            </a:r>
            <a:br>
              <a:rPr lang="en-US" sz="2000" i="1" dirty="0">
                <a:solidFill>
                  <a:srgbClr val="C00000"/>
                </a:solidFill>
              </a:rPr>
            </a:br>
            <a:br>
              <a:rPr lang="en-US" sz="2000" i="1" dirty="0">
                <a:solidFill>
                  <a:srgbClr val="C00000"/>
                </a:solidFill>
              </a:rPr>
            </a:br>
            <a:br>
              <a:rPr lang="en-US" sz="2000" i="1" dirty="0">
                <a:solidFill>
                  <a:srgbClr val="C00000"/>
                </a:solidFill>
              </a:rPr>
            </a:br>
            <a:endParaRPr lang="en-US" sz="2000" i="1" dirty="0">
              <a:solidFill>
                <a:srgbClr val="C00000"/>
              </a:solidFill>
            </a:endParaRPr>
          </a:p>
          <a:p>
            <a:pPr>
              <a:spcBef>
                <a:spcPts val="3600"/>
              </a:spcBef>
              <a:spcAft>
                <a:spcPts val="0"/>
              </a:spcAft>
            </a:pPr>
            <a:r>
              <a:rPr lang="en-US" sz="2000" dirty="0"/>
              <a:t>Personnel who prepare and handle food play a key role in the prevention of foodborne illnesses by—</a:t>
            </a:r>
          </a:p>
          <a:p>
            <a:pPr lvl="1">
              <a:spcAft>
                <a:spcPts val="0"/>
              </a:spcAft>
            </a:pPr>
            <a:r>
              <a:rPr lang="en-US" sz="2000" dirty="0">
                <a:solidFill>
                  <a:srgbClr val="0000CC"/>
                </a:solidFill>
              </a:rPr>
              <a:t>Adhering to prescribed food safety measures; and</a:t>
            </a:r>
          </a:p>
          <a:p>
            <a:pPr lvl="1">
              <a:spcAft>
                <a:spcPts val="600"/>
              </a:spcAft>
            </a:pPr>
            <a:r>
              <a:rPr lang="en-US" sz="2000" dirty="0">
                <a:solidFill>
                  <a:srgbClr val="0000CC"/>
                </a:solidFill>
              </a:rPr>
              <a:t>Maintaining sanitary controls within food operations</a:t>
            </a:r>
            <a:r>
              <a:rPr lang="en-US" dirty="0">
                <a:solidFill>
                  <a:srgbClr val="0000CC"/>
                </a:solidFill>
              </a:rPr>
              <a:t>.</a:t>
            </a:r>
          </a:p>
          <a:p>
            <a:pPr marL="0" indent="0">
              <a:buNone/>
            </a:pPr>
            <a:endParaRPr lang="en-US" dirty="0"/>
          </a:p>
        </p:txBody>
      </p:sp>
      <p:grpSp>
        <p:nvGrpSpPr>
          <p:cNvPr id="4" name="Group 3"/>
          <p:cNvGrpSpPr/>
          <p:nvPr/>
        </p:nvGrpSpPr>
        <p:grpSpPr>
          <a:xfrm>
            <a:off x="810753" y="2514600"/>
            <a:ext cx="7602006" cy="1175916"/>
            <a:chOff x="559526" y="2803248"/>
            <a:chExt cx="7602006" cy="1175916"/>
          </a:xfrm>
        </p:grpSpPr>
        <p:sp>
          <p:nvSpPr>
            <p:cNvPr id="5" name="TextBox 4"/>
            <p:cNvSpPr txBox="1"/>
            <p:nvPr/>
          </p:nvSpPr>
          <p:spPr>
            <a:xfrm>
              <a:off x="3244820" y="2803248"/>
              <a:ext cx="2514600" cy="707886"/>
            </a:xfrm>
            <a:prstGeom prst="rect">
              <a:avLst/>
            </a:prstGeom>
            <a:solidFill>
              <a:srgbClr val="FFFF99"/>
            </a:solidFill>
            <a:ln>
              <a:solidFill>
                <a:schemeClr val="tx1"/>
              </a:solidFill>
            </a:ln>
          </p:spPr>
          <p:txBody>
            <a:bodyPr wrap="square" rtlCol="0">
              <a:spAutoFit/>
            </a:bodyPr>
            <a:lstStyle/>
            <a:p>
              <a:pPr algn="ctr"/>
              <a:r>
                <a:rPr lang="en-US" sz="2000" b="1" dirty="0"/>
                <a:t>48 million people each year</a:t>
              </a:r>
            </a:p>
          </p:txBody>
        </p:sp>
        <p:sp>
          <p:nvSpPr>
            <p:cNvPr id="6" name="TextBox 5"/>
            <p:cNvSpPr txBox="1"/>
            <p:nvPr/>
          </p:nvSpPr>
          <p:spPr>
            <a:xfrm>
              <a:off x="559526" y="3271278"/>
              <a:ext cx="3055940" cy="707886"/>
            </a:xfrm>
            <a:prstGeom prst="rect">
              <a:avLst/>
            </a:prstGeom>
            <a:solidFill>
              <a:srgbClr val="FFFF00"/>
            </a:solidFill>
            <a:ln>
              <a:solidFill>
                <a:schemeClr val="tx1"/>
              </a:solidFill>
            </a:ln>
          </p:spPr>
          <p:txBody>
            <a:bodyPr wrap="square" rtlCol="0">
              <a:spAutoFit/>
            </a:bodyPr>
            <a:lstStyle/>
            <a:p>
              <a:pPr algn="ctr"/>
              <a:r>
                <a:rPr lang="en-US" sz="2000" b="1" dirty="0"/>
                <a:t>128,000 hospitalizations</a:t>
              </a:r>
            </a:p>
          </p:txBody>
        </p:sp>
        <p:sp>
          <p:nvSpPr>
            <p:cNvPr id="7" name="TextBox 6"/>
            <p:cNvSpPr txBox="1"/>
            <p:nvPr/>
          </p:nvSpPr>
          <p:spPr>
            <a:xfrm>
              <a:off x="5494532" y="3296721"/>
              <a:ext cx="2667000" cy="523220"/>
            </a:xfrm>
            <a:prstGeom prst="rect">
              <a:avLst/>
            </a:prstGeom>
            <a:solidFill>
              <a:srgbClr val="FF3300"/>
            </a:solidFill>
            <a:ln>
              <a:solidFill>
                <a:schemeClr val="tx1"/>
              </a:solidFill>
            </a:ln>
          </p:spPr>
          <p:txBody>
            <a:bodyPr wrap="square" rtlCol="0">
              <a:spAutoFit/>
            </a:bodyPr>
            <a:lstStyle/>
            <a:p>
              <a:pPr algn="ctr"/>
              <a:r>
                <a:rPr lang="en-US" sz="2800" b="1" dirty="0">
                  <a:solidFill>
                    <a:schemeClr val="bg1"/>
                  </a:solidFill>
                </a:rPr>
                <a:t>3,000 deaths</a:t>
              </a:r>
            </a:p>
          </p:txBody>
        </p:sp>
      </p:grpSp>
      <p:sp>
        <p:nvSpPr>
          <p:cNvPr id="8" name="Rectangle 6"/>
          <p:cNvSpPr>
            <a:spLocks noChangeArrowheads="1"/>
          </p:cNvSpPr>
          <p:nvPr/>
        </p:nvSpPr>
        <p:spPr bwMode="auto">
          <a:xfrm>
            <a:off x="978601" y="5486400"/>
            <a:ext cx="7159559" cy="685800"/>
          </a:xfrm>
          <a:prstGeom prst="rect">
            <a:avLst/>
          </a:prstGeom>
          <a:solidFill>
            <a:srgbClr val="FFFF99">
              <a:alpha val="65098"/>
            </a:srgbClr>
          </a:solidFill>
          <a:ln w="38100" cmpd="tri">
            <a:solidFill>
              <a:srgbClr val="C00000"/>
            </a:solidFill>
            <a:miter lim="800000"/>
            <a:headEnd/>
            <a:tailEnd/>
          </a:ln>
          <a:effectLst/>
        </p:spPr>
        <p:txBody>
          <a:bodyPr lIns="90488" tIns="44450" rIns="90488" bIns="44450" anchor="ctr"/>
          <a:lstStyle/>
          <a:p>
            <a:pPr algn="ctr" fontAlgn="auto">
              <a:defRPr/>
            </a:pPr>
            <a:r>
              <a:rPr lang="en-US" sz="2000" b="1" dirty="0">
                <a:solidFill>
                  <a:srgbClr val="C00000"/>
                </a:solidFill>
                <a:latin typeface="+mn-lt"/>
              </a:rPr>
              <a:t> DFAC food employee implicated as </a:t>
            </a:r>
            <a:r>
              <a:rPr lang="en-US" sz="2000" b="1" i="1" dirty="0">
                <a:solidFill>
                  <a:srgbClr val="C00000"/>
                </a:solidFill>
                <a:latin typeface="+mn-lt"/>
              </a:rPr>
              <a:t>Salmonella</a:t>
            </a:r>
            <a:r>
              <a:rPr lang="en-US" sz="2000" b="1" dirty="0">
                <a:solidFill>
                  <a:srgbClr val="C00000"/>
                </a:solidFill>
                <a:latin typeface="+mn-lt"/>
              </a:rPr>
              <a:t> carrier—</a:t>
            </a:r>
          </a:p>
          <a:p>
            <a:pPr algn="ctr" fontAlgn="auto">
              <a:defRPr/>
            </a:pPr>
            <a:r>
              <a:rPr lang="en-US" sz="2000" b="1" dirty="0">
                <a:solidFill>
                  <a:srgbClr val="C00000"/>
                </a:solidFill>
                <a:latin typeface="+mn-lt"/>
              </a:rPr>
              <a:t>causes outbreak involving 110 Soldiers</a:t>
            </a:r>
            <a:endParaRPr lang="en-US" sz="2000" b="1" i="1" dirty="0">
              <a:solidFill>
                <a:srgbClr val="C00000"/>
              </a:solidFill>
              <a:latin typeface="+mn-lt"/>
            </a:endParaRPr>
          </a:p>
        </p:txBody>
      </p:sp>
      <p:sp>
        <p:nvSpPr>
          <p:cNvPr id="10"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a:t>
            </a:fld>
            <a:endParaRPr lang="en-US" sz="1400"/>
          </a:p>
        </p:txBody>
      </p:sp>
    </p:spTree>
    <p:extLst>
      <p:ext uri="{BB962C8B-B14F-4D97-AF65-F5344CB8AC3E}">
        <p14:creationId xmlns:p14="http://schemas.microsoft.com/office/powerpoint/2010/main" val="3515353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85963"/>
            <a:ext cx="8229600" cy="590550"/>
          </a:xfrm>
        </p:spPr>
        <p:txBody>
          <a:bodyPr/>
          <a:lstStyle/>
          <a:p>
            <a:r>
              <a:rPr lang="en-US" dirty="0"/>
              <a:t>Time &amp; Temperature Controls</a:t>
            </a:r>
          </a:p>
        </p:txBody>
      </p:sp>
      <p:sp>
        <p:nvSpPr>
          <p:cNvPr id="4" name="Content Placeholder 3"/>
          <p:cNvSpPr>
            <a:spLocks noGrp="1"/>
          </p:cNvSpPr>
          <p:nvPr>
            <p:ph idx="1"/>
          </p:nvPr>
        </p:nvSpPr>
        <p:spPr>
          <a:xfrm>
            <a:off x="304800" y="2222257"/>
            <a:ext cx="8458200" cy="4026143"/>
          </a:xfrm>
        </p:spPr>
        <p:txBody>
          <a:bodyPr/>
          <a:lstStyle/>
          <a:p>
            <a:pPr lvl="0"/>
            <a:r>
              <a:rPr lang="en-US" sz="2200" dirty="0">
                <a:solidFill>
                  <a:srgbClr val="000000"/>
                </a:solidFill>
              </a:rPr>
              <a:t>Biological hazards already exist in/on food when it is purchased. </a:t>
            </a:r>
          </a:p>
          <a:p>
            <a:pPr lvl="0"/>
            <a:r>
              <a:rPr lang="en-US" sz="2200" dirty="0">
                <a:solidFill>
                  <a:srgbClr val="000000"/>
                </a:solidFill>
              </a:rPr>
              <a:t>Bacteria will grow rapidly when food is held at unsafe temperatures for more than a few hours. </a:t>
            </a:r>
            <a:r>
              <a:rPr lang="en-US" sz="2200" i="1" dirty="0">
                <a:solidFill>
                  <a:srgbClr val="0000CC"/>
                </a:solidFill>
              </a:rPr>
              <a:t>For example—</a:t>
            </a:r>
          </a:p>
          <a:p>
            <a:pPr lvl="1">
              <a:spcAft>
                <a:spcPts val="300"/>
              </a:spcAft>
            </a:pPr>
            <a:r>
              <a:rPr lang="en-US" b="1" u="sng" dirty="0"/>
              <a:t>Ambient Temperatures</a:t>
            </a:r>
            <a:r>
              <a:rPr lang="en-US" b="1" dirty="0"/>
              <a:t>:</a:t>
            </a:r>
          </a:p>
          <a:p>
            <a:pPr lvl="2">
              <a:spcBef>
                <a:spcPts val="0"/>
              </a:spcBef>
              <a:spcAft>
                <a:spcPts val="300"/>
              </a:spcAft>
            </a:pPr>
            <a:r>
              <a:rPr lang="en-US" dirty="0">
                <a:solidFill>
                  <a:srgbClr val="FF0000"/>
                </a:solidFill>
              </a:rPr>
              <a:t>At 90</a:t>
            </a:r>
            <a:r>
              <a:rPr lang="en-US" baseline="30000" dirty="0">
                <a:solidFill>
                  <a:srgbClr val="FF0000"/>
                </a:solidFill>
              </a:rPr>
              <a:t>o</a:t>
            </a:r>
            <a:r>
              <a:rPr lang="en-US" dirty="0">
                <a:solidFill>
                  <a:srgbClr val="FF0000"/>
                </a:solidFill>
              </a:rPr>
              <a:t>F the number of bacteria on food will double every </a:t>
            </a:r>
            <a:r>
              <a:rPr lang="en-US" u="sng" dirty="0">
                <a:solidFill>
                  <a:srgbClr val="FF0000"/>
                </a:solidFill>
              </a:rPr>
              <a:t>30 </a:t>
            </a:r>
            <a:r>
              <a:rPr lang="en-US" b="1" u="sng" dirty="0">
                <a:solidFill>
                  <a:srgbClr val="FF0000"/>
                </a:solidFill>
              </a:rPr>
              <a:t>minutes</a:t>
            </a:r>
            <a:r>
              <a:rPr lang="en-US" dirty="0">
                <a:solidFill>
                  <a:srgbClr val="FF0000"/>
                </a:solidFill>
              </a:rPr>
              <a:t>. </a:t>
            </a:r>
          </a:p>
          <a:p>
            <a:pPr lvl="2">
              <a:spcBef>
                <a:spcPts val="0"/>
              </a:spcBef>
              <a:spcAft>
                <a:spcPts val="300"/>
              </a:spcAft>
            </a:pPr>
            <a:r>
              <a:rPr lang="en-US" dirty="0">
                <a:solidFill>
                  <a:srgbClr val="0000CC"/>
                </a:solidFill>
              </a:rPr>
              <a:t>Over 4 billion bacterial cells can result after just 4 hours at unsafe temperatures. </a:t>
            </a:r>
          </a:p>
          <a:p>
            <a:pPr lvl="2">
              <a:spcBef>
                <a:spcPts val="0"/>
              </a:spcBef>
              <a:spcAft>
                <a:spcPts val="300"/>
              </a:spcAft>
            </a:pPr>
            <a:r>
              <a:rPr lang="en-US" dirty="0">
                <a:solidFill>
                  <a:srgbClr val="0000CC"/>
                </a:solidFill>
              </a:rPr>
              <a:t>Illness can occur after ingesting anywhere between a couple hundred to a couple thousand bacterial cells.</a:t>
            </a:r>
          </a:p>
          <a:p>
            <a:pPr lvl="1">
              <a:spcAft>
                <a:spcPts val="300"/>
              </a:spcAft>
            </a:pPr>
            <a:r>
              <a:rPr lang="en-US" b="1" u="sng" dirty="0"/>
              <a:t>Refrigeration Temperatures</a:t>
            </a:r>
            <a:r>
              <a:rPr lang="en-US" b="1" dirty="0"/>
              <a:t>:</a:t>
            </a:r>
          </a:p>
          <a:p>
            <a:pPr lvl="2">
              <a:spcBef>
                <a:spcPts val="600"/>
              </a:spcBef>
              <a:spcAft>
                <a:spcPts val="300"/>
              </a:spcAft>
            </a:pPr>
            <a:r>
              <a:rPr lang="en-US" dirty="0">
                <a:solidFill>
                  <a:srgbClr val="009900"/>
                </a:solidFill>
              </a:rPr>
              <a:t>At 26</a:t>
            </a:r>
            <a:r>
              <a:rPr lang="en-US" baseline="30000" dirty="0">
                <a:solidFill>
                  <a:srgbClr val="009900"/>
                </a:solidFill>
              </a:rPr>
              <a:t>o</a:t>
            </a:r>
            <a:r>
              <a:rPr lang="en-US" dirty="0">
                <a:solidFill>
                  <a:srgbClr val="009900"/>
                </a:solidFill>
              </a:rPr>
              <a:t>F the number of bacteria double every </a:t>
            </a:r>
            <a:r>
              <a:rPr lang="en-US" u="sng" dirty="0">
                <a:solidFill>
                  <a:srgbClr val="009900"/>
                </a:solidFill>
              </a:rPr>
              <a:t>60 </a:t>
            </a:r>
            <a:r>
              <a:rPr lang="en-US" b="1" u="sng" dirty="0">
                <a:solidFill>
                  <a:srgbClr val="009900"/>
                </a:solidFill>
              </a:rPr>
              <a:t>hours</a:t>
            </a:r>
            <a:r>
              <a:rPr lang="en-US" dirty="0">
                <a:solidFill>
                  <a:srgbClr val="009900"/>
                </a:solidFill>
              </a:rPr>
              <a:t>.</a:t>
            </a:r>
            <a:endParaRPr lang="en-US" u="sng" dirty="0">
              <a:solidFill>
                <a:srgbClr val="009900"/>
              </a:solidFill>
            </a:endParaRPr>
          </a:p>
        </p:txBody>
      </p:sp>
      <p:sp>
        <p:nvSpPr>
          <p:cNvPr id="5" name="Rectangle 6"/>
          <p:cNvSpPr>
            <a:spLocks noChangeArrowheads="1"/>
          </p:cNvSpPr>
          <p:nvPr/>
        </p:nvSpPr>
        <p:spPr bwMode="auto">
          <a:xfrm>
            <a:off x="829328" y="1188330"/>
            <a:ext cx="7620000" cy="953229"/>
          </a:xfrm>
          <a:prstGeom prst="rect">
            <a:avLst/>
          </a:prstGeom>
          <a:solidFill>
            <a:srgbClr val="FFFF99"/>
          </a:solidFill>
          <a:ln w="12700">
            <a:solidFill>
              <a:srgbClr val="000000"/>
            </a:solidFill>
            <a:miter lim="800000"/>
            <a:headEnd/>
            <a:tailEnd/>
          </a:ln>
          <a:effectLst/>
        </p:spPr>
        <p:txBody>
          <a:bodyPr lIns="90488" tIns="44450" rIns="90488" bIns="44450" anchor="ctr"/>
          <a:lstStyle/>
          <a:p>
            <a:pPr algn="ctr" fontAlgn="auto">
              <a:defRPr/>
            </a:pPr>
            <a:r>
              <a:rPr lang="en-US" sz="2300" b="1" dirty="0">
                <a:solidFill>
                  <a:srgbClr val="808080"/>
                </a:solidFill>
                <a:effectLst>
                  <a:outerShdw blurRad="38100" dist="38100" dir="2700000" algn="tl">
                    <a:srgbClr val="000000"/>
                  </a:outerShdw>
                </a:effectLst>
                <a:latin typeface="Times New Roman" pitchFamily="18" charset="0"/>
              </a:rPr>
              <a:t> </a:t>
            </a:r>
            <a:r>
              <a:rPr lang="en-US" sz="2300" kern="0" dirty="0">
                <a:solidFill>
                  <a:srgbClr val="000000"/>
                </a:solidFill>
                <a:latin typeface="Arial"/>
              </a:rPr>
              <a:t>One of the critical factors in controlling bacteria </a:t>
            </a:r>
          </a:p>
          <a:p>
            <a:pPr algn="ctr" fontAlgn="auto">
              <a:defRPr/>
            </a:pPr>
            <a:r>
              <a:rPr lang="en-US" sz="2300" kern="0" dirty="0">
                <a:solidFill>
                  <a:srgbClr val="000000"/>
                </a:solidFill>
                <a:latin typeface="Arial"/>
              </a:rPr>
              <a:t>in food is controlling temperature.</a:t>
            </a:r>
            <a:endParaRPr lang="en-US" sz="2300" i="1" dirty="0">
              <a:solidFill>
                <a:srgbClr val="000000"/>
              </a:solidFill>
              <a:effectLst>
                <a:outerShdw blurRad="38100" dist="38100" dir="2700000" algn="tl">
                  <a:srgbClr val="FFFFFF"/>
                </a:outerShdw>
              </a:effectLst>
              <a:latin typeface="Times New Roman" pitchFamily="18" charset="0"/>
            </a:endParaRPr>
          </a:p>
        </p:txBody>
      </p:sp>
      <p:grpSp>
        <p:nvGrpSpPr>
          <p:cNvPr id="6" name="Group 10"/>
          <p:cNvGrpSpPr/>
          <p:nvPr/>
        </p:nvGrpSpPr>
        <p:grpSpPr>
          <a:xfrm>
            <a:off x="7924800" y="1219200"/>
            <a:ext cx="914400" cy="860507"/>
            <a:chOff x="2282371" y="1828800"/>
            <a:chExt cx="2042055" cy="1969750"/>
          </a:xfrm>
        </p:grpSpPr>
        <p:sp>
          <p:nvSpPr>
            <p:cNvPr id="7"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9"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40</a:t>
            </a:fld>
            <a:endParaRPr lang="en-US" sz="1400"/>
          </a:p>
        </p:txBody>
      </p:sp>
    </p:spTree>
    <p:extLst>
      <p:ext uri="{BB962C8B-B14F-4D97-AF65-F5344CB8AC3E}">
        <p14:creationId xmlns:p14="http://schemas.microsoft.com/office/powerpoint/2010/main" val="4292759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84928" y="1317167"/>
            <a:ext cx="1066800" cy="990600"/>
            <a:chOff x="2282371" y="1828800"/>
            <a:chExt cx="2042055"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grpSp>
      <p:sp>
        <p:nvSpPr>
          <p:cNvPr id="8" name="Content Placeholder 16"/>
          <p:cNvSpPr txBox="1">
            <a:spLocks/>
          </p:cNvSpPr>
          <p:nvPr/>
        </p:nvSpPr>
        <p:spPr>
          <a:xfrm>
            <a:off x="1544812" y="1268184"/>
            <a:ext cx="4191000" cy="762000"/>
          </a:xfrm>
          <a:prstGeom prst="rect">
            <a:avLst/>
          </a:prstGeom>
        </p:spPr>
        <p:txBody>
          <a:bodyPr/>
          <a:lstStyle>
            <a:lvl1pPr marL="215900" indent="-215900" algn="l" rtl="0" eaLnBrk="1" fontAlgn="base" hangingPunct="1">
              <a:spcBef>
                <a:spcPct val="20000"/>
              </a:spcBef>
              <a:spcAft>
                <a:spcPct val="0"/>
              </a:spcAft>
              <a:buClr>
                <a:srgbClr val="590D25"/>
              </a:buClr>
              <a:buSzPct val="125000"/>
              <a:buChar char="•"/>
              <a:defRPr sz="2300">
                <a:solidFill>
                  <a:schemeClr val="tx1"/>
                </a:solidFill>
                <a:latin typeface="+mn-lt"/>
                <a:ea typeface="+mn-ea"/>
                <a:cs typeface="+mn-cs"/>
              </a:defRPr>
            </a:lvl1pPr>
            <a:lvl2pPr marL="742950" indent="-285750" algn="l" rtl="0" eaLnBrk="1" fontAlgn="base" hangingPunct="1">
              <a:spcBef>
                <a:spcPct val="20000"/>
              </a:spcBef>
              <a:spcAft>
                <a:spcPct val="0"/>
              </a:spcAft>
              <a:buClr>
                <a:srgbClr val="590D25"/>
              </a:buClr>
              <a:buChar char="–"/>
              <a:defRPr sz="2100">
                <a:solidFill>
                  <a:schemeClr val="tx1"/>
                </a:solidFill>
                <a:latin typeface="+mn-lt"/>
              </a:defRPr>
            </a:lvl2pPr>
            <a:lvl3pPr marL="1079500" indent="-165100" algn="l" rtl="0" eaLnBrk="1" fontAlgn="base" hangingPunct="1">
              <a:spcBef>
                <a:spcPct val="20000"/>
              </a:spcBef>
              <a:spcAft>
                <a:spcPct val="0"/>
              </a:spcAft>
              <a:buClr>
                <a:srgbClr val="590D25"/>
              </a:buClr>
              <a:buChar char="•"/>
              <a:defRPr sz="1900">
                <a:solidFill>
                  <a:schemeClr val="tx1"/>
                </a:solidFill>
                <a:latin typeface="+mn-lt"/>
              </a:defRPr>
            </a:lvl3pPr>
            <a:lvl4pPr marL="1600200" indent="-228600" algn="l" rtl="0" eaLnBrk="1" fontAlgn="base" hangingPunct="1">
              <a:spcBef>
                <a:spcPct val="20000"/>
              </a:spcBef>
              <a:spcAft>
                <a:spcPct val="0"/>
              </a:spcAft>
              <a:buClr>
                <a:srgbClr val="590D25"/>
              </a:buClr>
              <a:buChar char="–"/>
              <a:defRPr>
                <a:solidFill>
                  <a:schemeClr val="tx1"/>
                </a:solidFill>
                <a:latin typeface="+mn-lt"/>
              </a:defRPr>
            </a:lvl4pPr>
            <a:lvl5pPr marL="2001838" indent="-173038" algn="l" rtl="0" eaLnBrk="1" fontAlgn="base" hangingPunct="1">
              <a:spcBef>
                <a:spcPct val="20000"/>
              </a:spcBef>
              <a:spcAft>
                <a:spcPct val="0"/>
              </a:spcAft>
              <a:buClr>
                <a:srgbClr val="590D25"/>
              </a:buClr>
              <a:buChar char="»"/>
              <a:defRPr sz="1500">
                <a:solidFill>
                  <a:schemeClr val="tx1"/>
                </a:solidFill>
                <a:latin typeface="+mn-lt"/>
              </a:defRPr>
            </a:lvl5pPr>
            <a:lvl6pPr marL="2435405" indent="-174171" algn="l" defTabSz="914403" rtl="0" eaLnBrk="1" fontAlgn="base" hangingPunct="1">
              <a:spcBef>
                <a:spcPct val="20000"/>
              </a:spcBef>
              <a:spcAft>
                <a:spcPct val="0"/>
              </a:spcAft>
              <a:buClr>
                <a:srgbClr val="660033"/>
              </a:buClr>
              <a:buChar char="»"/>
              <a:defRPr sz="1500">
                <a:solidFill>
                  <a:schemeClr val="tx1"/>
                </a:solidFill>
                <a:latin typeface="+mn-lt"/>
              </a:defRPr>
            </a:lvl6pPr>
            <a:lvl7pPr marL="2867832" indent="-174171" algn="l" defTabSz="914403" rtl="0" eaLnBrk="1" fontAlgn="base" hangingPunct="1">
              <a:spcBef>
                <a:spcPct val="20000"/>
              </a:spcBef>
              <a:spcAft>
                <a:spcPct val="0"/>
              </a:spcAft>
              <a:buClr>
                <a:srgbClr val="660033"/>
              </a:buClr>
              <a:buChar char="»"/>
              <a:defRPr sz="1500">
                <a:solidFill>
                  <a:schemeClr val="tx1"/>
                </a:solidFill>
                <a:latin typeface="+mn-lt"/>
              </a:defRPr>
            </a:lvl7pPr>
            <a:lvl8pPr marL="3300259" indent="-174171" algn="l" defTabSz="914403" rtl="0" eaLnBrk="1" fontAlgn="base" hangingPunct="1">
              <a:spcBef>
                <a:spcPct val="20000"/>
              </a:spcBef>
              <a:spcAft>
                <a:spcPct val="0"/>
              </a:spcAft>
              <a:buClr>
                <a:srgbClr val="660033"/>
              </a:buClr>
              <a:buChar char="»"/>
              <a:defRPr sz="1500">
                <a:solidFill>
                  <a:schemeClr val="tx1"/>
                </a:solidFill>
                <a:latin typeface="+mn-lt"/>
              </a:defRPr>
            </a:lvl8pPr>
            <a:lvl9pPr marL="3732685" indent="-174171" algn="l" defTabSz="914403" rtl="0" eaLnBrk="1" fontAlgn="base" hangingPunct="1">
              <a:spcBef>
                <a:spcPct val="20000"/>
              </a:spcBef>
              <a:spcAft>
                <a:spcPct val="0"/>
              </a:spcAft>
              <a:buClr>
                <a:srgbClr val="660033"/>
              </a:buClr>
              <a:buChar char="»"/>
              <a:defRPr sz="1500">
                <a:solidFill>
                  <a:schemeClr val="tx1"/>
                </a:solidFill>
                <a:latin typeface="+mn-lt"/>
              </a:defRPr>
            </a:lvl9pPr>
          </a:lstStyle>
          <a:p>
            <a:pPr>
              <a:spcAft>
                <a:spcPts val="600"/>
              </a:spcAft>
              <a:buFont typeface="Arial" panose="020B0604020202020204" pitchFamily="34" charset="0"/>
              <a:buChar char="•"/>
            </a:pPr>
            <a:r>
              <a:rPr lang="en-US" sz="2800" b="1" kern="0" dirty="0"/>
              <a:t>Safe Temperatures—</a:t>
            </a:r>
          </a:p>
          <a:p>
            <a:pPr marL="0" indent="0">
              <a:spcAft>
                <a:spcPts val="600"/>
              </a:spcAft>
              <a:buNone/>
            </a:pPr>
            <a:endParaRPr lang="en-US" sz="2100" b="1" kern="0" dirty="0"/>
          </a:p>
        </p:txBody>
      </p:sp>
      <p:grpSp>
        <p:nvGrpSpPr>
          <p:cNvPr id="9" name="Group 8"/>
          <p:cNvGrpSpPr/>
          <p:nvPr/>
        </p:nvGrpSpPr>
        <p:grpSpPr>
          <a:xfrm>
            <a:off x="1828800" y="1752600"/>
            <a:ext cx="6822052" cy="4607630"/>
            <a:chOff x="1943100" y="1335970"/>
            <a:chExt cx="6872614" cy="491243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8862" y="1335970"/>
              <a:ext cx="3816852" cy="491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bwMode="auto">
            <a:xfrm>
              <a:off x="3810000" y="2514600"/>
              <a:ext cx="4648200" cy="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2" name="Straight Connector 11"/>
            <p:cNvCxnSpPr/>
            <p:nvPr/>
          </p:nvCxnSpPr>
          <p:spPr bwMode="auto">
            <a:xfrm>
              <a:off x="3886200" y="4419600"/>
              <a:ext cx="4648200" cy="0"/>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13" name="Content Placeholder 16"/>
            <p:cNvSpPr txBox="1">
              <a:spLocks/>
            </p:cNvSpPr>
            <p:nvPr/>
          </p:nvSpPr>
          <p:spPr>
            <a:xfrm>
              <a:off x="1943100" y="1927862"/>
              <a:ext cx="4191000" cy="739138"/>
            </a:xfrm>
            <a:prstGeom prst="rect">
              <a:avLst/>
            </a:prstGeom>
          </p:spPr>
          <p:txBody>
            <a:bodyPr/>
            <a:lstStyle>
              <a:lvl1pPr marL="215900" indent="-215900" algn="l" rtl="0" eaLnBrk="0" fontAlgn="base" hangingPunct="0">
                <a:spcBef>
                  <a:spcPct val="20000"/>
                </a:spcBef>
                <a:spcAft>
                  <a:spcPct val="0"/>
                </a:spcAft>
                <a:buClr>
                  <a:srgbClr val="660033"/>
                </a:buClr>
                <a:buSzPct val="125000"/>
                <a:buFont typeface="Wingdings" panose="05000000000000000000" pitchFamily="2" charset="2"/>
                <a:buChar char="q"/>
                <a:defRPr sz="23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Font typeface="Wingdings" panose="05000000000000000000" pitchFamily="2" charset="2"/>
                <a:buChar char="§"/>
                <a:defRPr sz="20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800">
                  <a:solidFill>
                    <a:schemeClr val="tx1"/>
                  </a:solidFill>
                  <a:latin typeface="+mn-lt"/>
                </a:defRPr>
              </a:lvl3pPr>
              <a:lvl4pPr marL="1600200" indent="-228600" algn="l" rtl="0" eaLnBrk="0" fontAlgn="base" hangingPunct="0">
                <a:spcBef>
                  <a:spcPct val="20000"/>
                </a:spcBef>
                <a:spcAft>
                  <a:spcPct val="0"/>
                </a:spcAft>
                <a:buClr>
                  <a:srgbClr val="660033"/>
                </a:buClr>
                <a:buChar char="–"/>
                <a:defRPr>
                  <a:solidFill>
                    <a:schemeClr val="tx1"/>
                  </a:solidFill>
                  <a:latin typeface="+mn-lt"/>
                </a:defRPr>
              </a:lvl4pPr>
              <a:lvl5pPr marL="2001838" indent="-173038" algn="l" rtl="0" eaLnBrk="0" fontAlgn="base" hangingPunct="0">
                <a:spcBef>
                  <a:spcPct val="20000"/>
                </a:spcBef>
                <a:spcAft>
                  <a:spcPct val="0"/>
                </a:spcAft>
                <a:buClr>
                  <a:srgbClr val="660033"/>
                </a:buClr>
                <a:buChar char="»"/>
                <a:defRPr sz="1500">
                  <a:solidFill>
                    <a:schemeClr val="tx1"/>
                  </a:solidFill>
                  <a:latin typeface="+mn-lt"/>
                </a:defRPr>
              </a:lvl5pPr>
              <a:lvl6pPr marL="2435622" indent="-174187" algn="l" defTabSz="914485" rtl="0" fontAlgn="base">
                <a:spcBef>
                  <a:spcPct val="20000"/>
                </a:spcBef>
                <a:spcAft>
                  <a:spcPct val="0"/>
                </a:spcAft>
                <a:buClr>
                  <a:srgbClr val="660033"/>
                </a:buClr>
                <a:buChar char="»"/>
                <a:defRPr sz="1500">
                  <a:solidFill>
                    <a:schemeClr val="tx1"/>
                  </a:solidFill>
                  <a:latin typeface="+mn-lt"/>
                </a:defRPr>
              </a:lvl6pPr>
              <a:lvl7pPr marL="2868087" indent="-174187" algn="l" defTabSz="914485" rtl="0" fontAlgn="base">
                <a:spcBef>
                  <a:spcPct val="20000"/>
                </a:spcBef>
                <a:spcAft>
                  <a:spcPct val="0"/>
                </a:spcAft>
                <a:buClr>
                  <a:srgbClr val="660033"/>
                </a:buClr>
                <a:buChar char="»"/>
                <a:defRPr sz="1500">
                  <a:solidFill>
                    <a:schemeClr val="tx1"/>
                  </a:solidFill>
                  <a:latin typeface="+mn-lt"/>
                </a:defRPr>
              </a:lvl7pPr>
              <a:lvl8pPr marL="3300553" indent="-174187" algn="l" defTabSz="914485" rtl="0" fontAlgn="base">
                <a:spcBef>
                  <a:spcPct val="20000"/>
                </a:spcBef>
                <a:spcAft>
                  <a:spcPct val="0"/>
                </a:spcAft>
                <a:buClr>
                  <a:srgbClr val="660033"/>
                </a:buClr>
                <a:buChar char="»"/>
                <a:defRPr sz="1500">
                  <a:solidFill>
                    <a:schemeClr val="tx1"/>
                  </a:solidFill>
                  <a:latin typeface="+mn-lt"/>
                </a:defRPr>
              </a:lvl8pPr>
              <a:lvl9pPr marL="3733018" indent="-174187" algn="l" defTabSz="914485" rtl="0" fontAlgn="base">
                <a:spcBef>
                  <a:spcPct val="20000"/>
                </a:spcBef>
                <a:spcAft>
                  <a:spcPct val="0"/>
                </a:spcAft>
                <a:buClr>
                  <a:srgbClr val="660033"/>
                </a:buClr>
                <a:buChar char="»"/>
                <a:defRPr sz="1500">
                  <a:solidFill>
                    <a:schemeClr val="tx1"/>
                  </a:solidFill>
                  <a:latin typeface="+mn-lt"/>
                </a:defRPr>
              </a:lvl9pPr>
            </a:lstStyle>
            <a:p>
              <a:pPr marL="0" indent="-69850">
                <a:spcAft>
                  <a:spcPts val="600"/>
                </a:spcAft>
                <a:buNone/>
              </a:pPr>
              <a:r>
                <a:rPr lang="en-US" sz="2400" b="1" kern="0" dirty="0">
                  <a:solidFill>
                    <a:srgbClr val="FF0000"/>
                  </a:solidFill>
                </a:rPr>
                <a:t>Hot:</a:t>
              </a:r>
              <a:r>
                <a:rPr lang="en-US" sz="2400" kern="0" dirty="0">
                  <a:solidFill>
                    <a:srgbClr val="FF0000"/>
                  </a:solidFill>
                </a:rPr>
                <a:t> </a:t>
              </a:r>
              <a:r>
                <a:rPr lang="en-US" sz="2400" kern="0" dirty="0"/>
                <a:t>135</a:t>
              </a:r>
              <a:r>
                <a:rPr lang="en-US" sz="2400" kern="0" baseline="30000" dirty="0"/>
                <a:t>o</a:t>
              </a:r>
              <a:r>
                <a:rPr lang="en-US" sz="2400" kern="0" dirty="0"/>
                <a:t>F (57</a:t>
              </a:r>
              <a:r>
                <a:rPr lang="en-US" sz="2400" kern="0" baseline="30000" dirty="0"/>
                <a:t>o</a:t>
              </a:r>
              <a:r>
                <a:rPr lang="en-US" sz="2400" kern="0" dirty="0"/>
                <a:t>C) or above.</a:t>
              </a:r>
            </a:p>
          </p:txBody>
        </p:sp>
        <p:sp>
          <p:nvSpPr>
            <p:cNvPr id="14" name="Content Placeholder 16"/>
            <p:cNvSpPr txBox="1">
              <a:spLocks/>
            </p:cNvSpPr>
            <p:nvPr/>
          </p:nvSpPr>
          <p:spPr>
            <a:xfrm>
              <a:off x="1943100" y="4572000"/>
              <a:ext cx="4191000" cy="600720"/>
            </a:xfrm>
            <a:prstGeom prst="rect">
              <a:avLst/>
            </a:prstGeom>
          </p:spPr>
          <p:txBody>
            <a:bodyPr/>
            <a:lstStyle>
              <a:lvl1pPr marL="215900" indent="-215900" algn="l" rtl="0" eaLnBrk="0" fontAlgn="base" hangingPunct="0">
                <a:spcBef>
                  <a:spcPct val="20000"/>
                </a:spcBef>
                <a:spcAft>
                  <a:spcPct val="0"/>
                </a:spcAft>
                <a:buClr>
                  <a:srgbClr val="660033"/>
                </a:buClr>
                <a:buSzPct val="125000"/>
                <a:buFont typeface="Wingdings" panose="05000000000000000000" pitchFamily="2" charset="2"/>
                <a:buChar char="q"/>
                <a:defRPr sz="23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Font typeface="Wingdings" panose="05000000000000000000" pitchFamily="2" charset="2"/>
                <a:buChar char="§"/>
                <a:defRPr sz="20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800">
                  <a:solidFill>
                    <a:schemeClr val="tx1"/>
                  </a:solidFill>
                  <a:latin typeface="+mn-lt"/>
                </a:defRPr>
              </a:lvl3pPr>
              <a:lvl4pPr marL="1600200" indent="-228600" algn="l" rtl="0" eaLnBrk="0" fontAlgn="base" hangingPunct="0">
                <a:spcBef>
                  <a:spcPct val="20000"/>
                </a:spcBef>
                <a:spcAft>
                  <a:spcPct val="0"/>
                </a:spcAft>
                <a:buClr>
                  <a:srgbClr val="660033"/>
                </a:buClr>
                <a:buChar char="–"/>
                <a:defRPr>
                  <a:solidFill>
                    <a:schemeClr val="tx1"/>
                  </a:solidFill>
                  <a:latin typeface="+mn-lt"/>
                </a:defRPr>
              </a:lvl4pPr>
              <a:lvl5pPr marL="2001838" indent="-173038" algn="l" rtl="0" eaLnBrk="0" fontAlgn="base" hangingPunct="0">
                <a:spcBef>
                  <a:spcPct val="20000"/>
                </a:spcBef>
                <a:spcAft>
                  <a:spcPct val="0"/>
                </a:spcAft>
                <a:buClr>
                  <a:srgbClr val="660033"/>
                </a:buClr>
                <a:buChar char="»"/>
                <a:defRPr sz="1500">
                  <a:solidFill>
                    <a:schemeClr val="tx1"/>
                  </a:solidFill>
                  <a:latin typeface="+mn-lt"/>
                </a:defRPr>
              </a:lvl5pPr>
              <a:lvl6pPr marL="2435622" indent="-174187" algn="l" defTabSz="914485" rtl="0" fontAlgn="base">
                <a:spcBef>
                  <a:spcPct val="20000"/>
                </a:spcBef>
                <a:spcAft>
                  <a:spcPct val="0"/>
                </a:spcAft>
                <a:buClr>
                  <a:srgbClr val="660033"/>
                </a:buClr>
                <a:buChar char="»"/>
                <a:defRPr sz="1500">
                  <a:solidFill>
                    <a:schemeClr val="tx1"/>
                  </a:solidFill>
                  <a:latin typeface="+mn-lt"/>
                </a:defRPr>
              </a:lvl6pPr>
              <a:lvl7pPr marL="2868087" indent="-174187" algn="l" defTabSz="914485" rtl="0" fontAlgn="base">
                <a:spcBef>
                  <a:spcPct val="20000"/>
                </a:spcBef>
                <a:spcAft>
                  <a:spcPct val="0"/>
                </a:spcAft>
                <a:buClr>
                  <a:srgbClr val="660033"/>
                </a:buClr>
                <a:buChar char="»"/>
                <a:defRPr sz="1500">
                  <a:solidFill>
                    <a:schemeClr val="tx1"/>
                  </a:solidFill>
                  <a:latin typeface="+mn-lt"/>
                </a:defRPr>
              </a:lvl7pPr>
              <a:lvl8pPr marL="3300553" indent="-174187" algn="l" defTabSz="914485" rtl="0" fontAlgn="base">
                <a:spcBef>
                  <a:spcPct val="20000"/>
                </a:spcBef>
                <a:spcAft>
                  <a:spcPct val="0"/>
                </a:spcAft>
                <a:buClr>
                  <a:srgbClr val="660033"/>
                </a:buClr>
                <a:buChar char="»"/>
                <a:defRPr sz="1500">
                  <a:solidFill>
                    <a:schemeClr val="tx1"/>
                  </a:solidFill>
                  <a:latin typeface="+mn-lt"/>
                </a:defRPr>
              </a:lvl8pPr>
              <a:lvl9pPr marL="3733018" indent="-174187" algn="l" defTabSz="914485" rtl="0" fontAlgn="base">
                <a:spcBef>
                  <a:spcPct val="20000"/>
                </a:spcBef>
                <a:spcAft>
                  <a:spcPct val="0"/>
                </a:spcAft>
                <a:buClr>
                  <a:srgbClr val="660033"/>
                </a:buClr>
                <a:buChar char="»"/>
                <a:defRPr sz="1500">
                  <a:solidFill>
                    <a:schemeClr val="tx1"/>
                  </a:solidFill>
                  <a:latin typeface="+mn-lt"/>
                </a:defRPr>
              </a:lvl9pPr>
            </a:lstStyle>
            <a:p>
              <a:pPr marL="0" indent="-69850">
                <a:spcAft>
                  <a:spcPts val="600"/>
                </a:spcAft>
                <a:buNone/>
              </a:pPr>
              <a:r>
                <a:rPr lang="en-US" sz="2400" b="1" kern="0" dirty="0">
                  <a:solidFill>
                    <a:srgbClr val="0000CC"/>
                  </a:solidFill>
                </a:rPr>
                <a:t>Cold:</a:t>
              </a:r>
              <a:r>
                <a:rPr lang="en-US" sz="2400" kern="0" dirty="0">
                  <a:solidFill>
                    <a:srgbClr val="0000CC"/>
                  </a:solidFill>
                </a:rPr>
                <a:t> </a:t>
              </a:r>
              <a:r>
                <a:rPr lang="en-US" sz="2400" kern="0" dirty="0"/>
                <a:t>41</a:t>
              </a:r>
              <a:r>
                <a:rPr lang="en-US" sz="2400" kern="0" baseline="30000" dirty="0"/>
                <a:t>o</a:t>
              </a:r>
              <a:r>
                <a:rPr lang="en-US" sz="2400" kern="0" dirty="0"/>
                <a:t>F (5</a:t>
              </a:r>
              <a:r>
                <a:rPr lang="en-US" sz="2400" kern="0" baseline="30000" dirty="0"/>
                <a:t>o</a:t>
              </a:r>
              <a:r>
                <a:rPr lang="en-US" sz="2400" kern="0" dirty="0"/>
                <a:t>C) or below</a:t>
              </a:r>
            </a:p>
          </p:txBody>
        </p:sp>
      </p:grpSp>
      <p:sp>
        <p:nvSpPr>
          <p:cNvPr id="16"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41</a:t>
            </a:fld>
            <a:endParaRPr lang="en-US" sz="1400"/>
          </a:p>
        </p:txBody>
      </p:sp>
      <p:sp>
        <p:nvSpPr>
          <p:cNvPr id="17" name="Title 2">
            <a:extLst>
              <a:ext uri="{FF2B5EF4-FFF2-40B4-BE49-F238E27FC236}">
                <a16:creationId xmlns:a16="http://schemas.microsoft.com/office/drawing/2014/main" id="{AB81A0ED-DFFE-4290-8B2C-F7789E6533A9}"/>
              </a:ext>
            </a:extLst>
          </p:cNvPr>
          <p:cNvSpPr txBox="1">
            <a:spLocks/>
          </p:cNvSpPr>
          <p:nvPr/>
        </p:nvSpPr>
        <p:spPr bwMode="auto">
          <a:xfrm>
            <a:off x="838200" y="285963"/>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93" tIns="43247" rIns="86493" bIns="43247" numCol="1" anchor="ctr" anchorCtr="0" compatLnSpc="1">
            <a:prstTxWarp prst="textNoShape">
              <a:avLst/>
            </a:prstTxWarp>
          </a:bodyPr>
          <a:lstStyle>
            <a:lvl1pPr algn="ctr" rtl="0" eaLnBrk="1" fontAlgn="base" hangingPunct="1">
              <a:spcBef>
                <a:spcPct val="0"/>
              </a:spcBef>
              <a:spcAft>
                <a:spcPct val="0"/>
              </a:spcAft>
              <a:defRPr sz="3000" b="1">
                <a:solidFill>
                  <a:srgbClr val="660033"/>
                </a:solidFill>
                <a:latin typeface="+mj-lt"/>
                <a:ea typeface="+mj-ea"/>
                <a:cs typeface="+mj-cs"/>
              </a:defRPr>
            </a:lvl1pPr>
            <a:lvl2pPr algn="ctr" rtl="0" eaLnBrk="1" fontAlgn="base" hangingPunct="1">
              <a:spcBef>
                <a:spcPct val="0"/>
              </a:spcBef>
              <a:spcAft>
                <a:spcPct val="0"/>
              </a:spcAft>
              <a:defRPr sz="3000" b="1">
                <a:solidFill>
                  <a:srgbClr val="660033"/>
                </a:solidFill>
                <a:latin typeface="Arial" charset="0"/>
              </a:defRPr>
            </a:lvl2pPr>
            <a:lvl3pPr algn="ctr" rtl="0" eaLnBrk="1" fontAlgn="base" hangingPunct="1">
              <a:spcBef>
                <a:spcPct val="0"/>
              </a:spcBef>
              <a:spcAft>
                <a:spcPct val="0"/>
              </a:spcAft>
              <a:defRPr sz="3000" b="1">
                <a:solidFill>
                  <a:srgbClr val="660033"/>
                </a:solidFill>
                <a:latin typeface="Arial" charset="0"/>
              </a:defRPr>
            </a:lvl3pPr>
            <a:lvl4pPr algn="ctr" rtl="0" eaLnBrk="1" fontAlgn="base" hangingPunct="1">
              <a:spcBef>
                <a:spcPct val="0"/>
              </a:spcBef>
              <a:spcAft>
                <a:spcPct val="0"/>
              </a:spcAft>
              <a:defRPr sz="3000" b="1">
                <a:solidFill>
                  <a:srgbClr val="660033"/>
                </a:solidFill>
                <a:latin typeface="Arial" charset="0"/>
              </a:defRPr>
            </a:lvl4pPr>
            <a:lvl5pPr algn="ctr" rtl="0" eaLnBrk="1" fontAlgn="base" hangingPunct="1">
              <a:spcBef>
                <a:spcPct val="0"/>
              </a:spcBef>
              <a:spcAft>
                <a:spcPct val="0"/>
              </a:spcAft>
              <a:defRPr sz="3000" b="1">
                <a:solidFill>
                  <a:srgbClr val="660033"/>
                </a:solidFill>
                <a:latin typeface="Arial" charset="0"/>
              </a:defRPr>
            </a:lvl5pPr>
            <a:lvl6pPr marL="432465" algn="ctr" defTabSz="914485" rtl="0" eaLnBrk="1" fontAlgn="base" hangingPunct="1">
              <a:spcBef>
                <a:spcPct val="0"/>
              </a:spcBef>
              <a:spcAft>
                <a:spcPct val="0"/>
              </a:spcAft>
              <a:defRPr sz="3000" b="1">
                <a:solidFill>
                  <a:srgbClr val="660033"/>
                </a:solidFill>
                <a:latin typeface="Arial" charset="0"/>
              </a:defRPr>
            </a:lvl6pPr>
            <a:lvl7pPr marL="864931" algn="ctr" defTabSz="914485" rtl="0" eaLnBrk="1" fontAlgn="base" hangingPunct="1">
              <a:spcBef>
                <a:spcPct val="0"/>
              </a:spcBef>
              <a:spcAft>
                <a:spcPct val="0"/>
              </a:spcAft>
              <a:defRPr sz="3000" b="1">
                <a:solidFill>
                  <a:srgbClr val="660033"/>
                </a:solidFill>
                <a:latin typeface="Arial" charset="0"/>
              </a:defRPr>
            </a:lvl7pPr>
            <a:lvl8pPr marL="1297396" algn="ctr" defTabSz="914485" rtl="0" eaLnBrk="1" fontAlgn="base" hangingPunct="1">
              <a:spcBef>
                <a:spcPct val="0"/>
              </a:spcBef>
              <a:spcAft>
                <a:spcPct val="0"/>
              </a:spcAft>
              <a:defRPr sz="3000" b="1">
                <a:solidFill>
                  <a:srgbClr val="660033"/>
                </a:solidFill>
                <a:latin typeface="Arial" charset="0"/>
              </a:defRPr>
            </a:lvl8pPr>
            <a:lvl9pPr marL="1729862" algn="ctr" defTabSz="914485" rtl="0" eaLnBrk="1" fontAlgn="base" hangingPunct="1">
              <a:spcBef>
                <a:spcPct val="0"/>
              </a:spcBef>
              <a:spcAft>
                <a:spcPct val="0"/>
              </a:spcAft>
              <a:defRPr sz="3000" b="1">
                <a:solidFill>
                  <a:srgbClr val="660033"/>
                </a:solidFill>
                <a:latin typeface="Arial" charset="0"/>
              </a:defRPr>
            </a:lvl9pPr>
          </a:lstStyle>
          <a:p>
            <a:r>
              <a:rPr lang="en-US" kern="0"/>
              <a:t>Time &amp; Temperature Controls</a:t>
            </a:r>
            <a:endParaRPr lang="en-US" kern="0" dirty="0"/>
          </a:p>
        </p:txBody>
      </p:sp>
    </p:spTree>
    <p:extLst>
      <p:ext uri="{BB962C8B-B14F-4D97-AF65-F5344CB8AC3E}">
        <p14:creationId xmlns:p14="http://schemas.microsoft.com/office/powerpoint/2010/main" val="2532649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5963"/>
            <a:ext cx="8229600" cy="590550"/>
          </a:xfrm>
        </p:spPr>
        <p:txBody>
          <a:bodyPr/>
          <a:lstStyle/>
          <a:p>
            <a:r>
              <a:rPr lang="en-US" dirty="0"/>
              <a:t>Temperature Controlled Processes</a:t>
            </a:r>
          </a:p>
        </p:txBody>
      </p:sp>
      <p:sp>
        <p:nvSpPr>
          <p:cNvPr id="3" name="Content Placeholder 2"/>
          <p:cNvSpPr>
            <a:spLocks noGrp="1"/>
          </p:cNvSpPr>
          <p:nvPr>
            <p:ph idx="1"/>
          </p:nvPr>
        </p:nvSpPr>
        <p:spPr>
          <a:xfrm>
            <a:off x="297119" y="1066799"/>
            <a:ext cx="8618281" cy="5410201"/>
          </a:xfrm>
        </p:spPr>
        <p:txBody>
          <a:bodyPr/>
          <a:lstStyle/>
          <a:p>
            <a:pPr marL="2286000">
              <a:spcBef>
                <a:spcPts val="0"/>
              </a:spcBef>
              <a:spcAft>
                <a:spcPts val="200"/>
              </a:spcAft>
            </a:pPr>
            <a:r>
              <a:rPr lang="en-US" sz="2000" b="1" dirty="0"/>
              <a:t>Receiving—</a:t>
            </a:r>
          </a:p>
          <a:p>
            <a:pPr marL="2813050" lvl="1">
              <a:spcBef>
                <a:spcPts val="0"/>
              </a:spcBef>
              <a:spcAft>
                <a:spcPts val="200"/>
              </a:spcAft>
            </a:pPr>
            <a:r>
              <a:rPr lang="en-US" sz="2000" dirty="0"/>
              <a:t>Timely transfer of foods to refrigerator or freezer when receiving deliveries.</a:t>
            </a:r>
          </a:p>
          <a:p>
            <a:pPr>
              <a:spcBef>
                <a:spcPts val="0"/>
              </a:spcBef>
              <a:spcAft>
                <a:spcPts val="200"/>
              </a:spcAft>
            </a:pPr>
            <a:r>
              <a:rPr lang="en-US" sz="2000" b="1" dirty="0"/>
              <a:t>Cold holding</a:t>
            </a:r>
            <a:r>
              <a:rPr lang="en-US" sz="2000" dirty="0"/>
              <a:t>—</a:t>
            </a:r>
          </a:p>
          <a:p>
            <a:pPr lvl="1">
              <a:spcBef>
                <a:spcPts val="0"/>
              </a:spcBef>
              <a:spcAft>
                <a:spcPts val="200"/>
              </a:spcAft>
            </a:pPr>
            <a:r>
              <a:rPr lang="en-US" sz="2000" dirty="0"/>
              <a:t>During storage &amp; service</a:t>
            </a:r>
          </a:p>
          <a:p>
            <a:pPr lvl="1">
              <a:spcBef>
                <a:spcPts val="0"/>
              </a:spcBef>
              <a:spcAft>
                <a:spcPts val="200"/>
              </a:spcAft>
            </a:pPr>
            <a:r>
              <a:rPr lang="en-US" sz="2000" dirty="0"/>
              <a:t>Check operating temperature of units</a:t>
            </a:r>
          </a:p>
          <a:p>
            <a:pPr lvl="1">
              <a:spcBef>
                <a:spcPts val="0"/>
              </a:spcBef>
              <a:spcAft>
                <a:spcPts val="200"/>
              </a:spcAft>
            </a:pPr>
            <a:r>
              <a:rPr lang="en-US" sz="2000" dirty="0"/>
              <a:t>Don’t over-pack units</a:t>
            </a:r>
          </a:p>
          <a:p>
            <a:pPr>
              <a:spcBef>
                <a:spcPts val="0"/>
              </a:spcBef>
              <a:spcAft>
                <a:spcPts val="200"/>
              </a:spcAft>
            </a:pPr>
            <a:r>
              <a:rPr lang="en-US" sz="2000" b="1" dirty="0"/>
              <a:t>Thawing</a:t>
            </a:r>
            <a:r>
              <a:rPr lang="en-US" sz="2000" dirty="0"/>
              <a:t>—</a:t>
            </a:r>
          </a:p>
          <a:p>
            <a:pPr marL="750888" lvl="1">
              <a:spcBef>
                <a:spcPts val="0"/>
              </a:spcBef>
              <a:spcAft>
                <a:spcPts val="200"/>
              </a:spcAft>
            </a:pPr>
            <a:r>
              <a:rPr lang="en-US" sz="2000" dirty="0"/>
              <a:t>Do </a:t>
            </a:r>
            <a:r>
              <a:rPr lang="en-US" sz="2000" b="1" dirty="0">
                <a:solidFill>
                  <a:srgbClr val="C00000"/>
                </a:solidFill>
              </a:rPr>
              <a:t>NOT</a:t>
            </a:r>
            <a:r>
              <a:rPr lang="en-US" sz="2000" dirty="0"/>
              <a:t> thaw at room temperature!</a:t>
            </a:r>
          </a:p>
          <a:p>
            <a:pPr marL="750888" lvl="1">
              <a:spcBef>
                <a:spcPts val="0"/>
              </a:spcBef>
              <a:spcAft>
                <a:spcPts val="200"/>
              </a:spcAft>
            </a:pPr>
            <a:r>
              <a:rPr lang="en-US" sz="2000" dirty="0"/>
              <a:t>Thaw in a refrigerator that maintains foods cold at 41</a:t>
            </a:r>
            <a:r>
              <a:rPr lang="en-US" sz="2000" baseline="30000" dirty="0"/>
              <a:t>o</a:t>
            </a:r>
            <a:r>
              <a:rPr lang="en-US" sz="2000" dirty="0"/>
              <a:t>F or below; or</a:t>
            </a:r>
          </a:p>
          <a:p>
            <a:pPr marL="750888" lvl="1">
              <a:spcBef>
                <a:spcPts val="0"/>
              </a:spcBef>
              <a:spcAft>
                <a:spcPts val="200"/>
              </a:spcAft>
            </a:pPr>
            <a:r>
              <a:rPr lang="en-US" sz="2000" dirty="0"/>
              <a:t>Thaw as part of cooking process </a:t>
            </a:r>
            <a:r>
              <a:rPr lang="en-US" sz="2000" i="1" dirty="0">
                <a:solidFill>
                  <a:srgbClr val="0000CC"/>
                </a:solidFill>
              </a:rPr>
              <a:t>(frozen hamburgers on a grill).</a:t>
            </a:r>
          </a:p>
          <a:p>
            <a:pPr marL="750888" lvl="1">
              <a:spcBef>
                <a:spcPts val="0"/>
              </a:spcBef>
              <a:spcAft>
                <a:spcPts val="200"/>
              </a:spcAft>
            </a:pPr>
            <a:r>
              <a:rPr lang="en-US" sz="2000" dirty="0"/>
              <a:t>Thawing sealed &amp; impermeable food packages under cold running water (</a:t>
            </a:r>
            <a:r>
              <a:rPr lang="en-US" sz="2000" u="sng" dirty="0"/>
              <a:t>&lt;</a:t>
            </a:r>
            <a:r>
              <a:rPr lang="en-US" sz="2000" dirty="0"/>
              <a:t>70</a:t>
            </a:r>
            <a:r>
              <a:rPr lang="en-US" sz="2000" baseline="30000" dirty="0"/>
              <a:t>o</a:t>
            </a:r>
            <a:r>
              <a:rPr lang="en-US" sz="2000" dirty="0"/>
              <a:t>F) is allowed, but least preferred.</a:t>
            </a:r>
          </a:p>
          <a:p>
            <a:pPr marL="1209676" lvl="2" indent="-285750">
              <a:spcBef>
                <a:spcPts val="0"/>
              </a:spcBef>
              <a:spcAft>
                <a:spcPts val="200"/>
              </a:spcAft>
              <a:buFont typeface="Wingdings" panose="05000000000000000000" pitchFamily="2" charset="2"/>
              <a:buChar char="ü"/>
            </a:pPr>
            <a:r>
              <a:rPr lang="en-US" sz="1800" dirty="0">
                <a:solidFill>
                  <a:srgbClr val="0000CC"/>
                </a:solidFill>
              </a:rPr>
              <a:t>Max time = 4 hours from when the temperature of the thawed portion reaches 41</a:t>
            </a:r>
            <a:r>
              <a:rPr lang="en-US" sz="1800" baseline="30000" dirty="0">
                <a:solidFill>
                  <a:srgbClr val="0000CC"/>
                </a:solidFill>
              </a:rPr>
              <a:t>o</a:t>
            </a:r>
            <a:r>
              <a:rPr lang="en-US" sz="1800" dirty="0">
                <a:solidFill>
                  <a:srgbClr val="0000CC"/>
                </a:solidFill>
              </a:rPr>
              <a:t>F and includes time needed to prepare the food after thawing.</a:t>
            </a:r>
          </a:p>
        </p:txBody>
      </p:sp>
      <p:grpSp>
        <p:nvGrpSpPr>
          <p:cNvPr id="4" name="Group 6"/>
          <p:cNvGrpSpPr/>
          <p:nvPr/>
        </p:nvGrpSpPr>
        <p:grpSpPr>
          <a:xfrm>
            <a:off x="77450" y="762000"/>
            <a:ext cx="2133600" cy="1302651"/>
            <a:chOff x="2282371" y="1828800"/>
            <a:chExt cx="3169954"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2961647" y="2059244"/>
              <a:ext cx="2490678" cy="69808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Time &amp; Temperature Controls</a:t>
              </a:r>
            </a:p>
          </p:txBody>
        </p:sp>
      </p:grpSp>
      <p:pic>
        <p:nvPicPr>
          <p:cNvPr id="9" name="Picture 5" descr="cool items"/>
          <p:cNvPicPr>
            <a:picLocks noChangeAspect="1" noChangeArrowheads="1"/>
          </p:cNvPicPr>
          <p:nvPr/>
        </p:nvPicPr>
        <p:blipFill>
          <a:blip r:embed="rId3" cstate="print"/>
          <a:srcRect b="30000"/>
          <a:stretch>
            <a:fillRect/>
          </a:stretch>
        </p:blipFill>
        <p:spPr bwMode="auto">
          <a:xfrm>
            <a:off x="5562600" y="2238975"/>
            <a:ext cx="2819400" cy="1565581"/>
          </a:xfrm>
          <a:prstGeom prst="rect">
            <a:avLst/>
          </a:prstGeom>
          <a:noFill/>
          <a:ln w="9525">
            <a:solidFill>
              <a:schemeClr val="tx1"/>
            </a:solidFill>
            <a:miter lim="800000"/>
            <a:headEnd/>
            <a:tailEnd/>
          </a:ln>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42</a:t>
            </a:fld>
            <a:endParaRPr lang="en-US" sz="1400"/>
          </a:p>
        </p:txBody>
      </p:sp>
    </p:spTree>
    <p:extLst>
      <p:ext uri="{BB962C8B-B14F-4D97-AF65-F5344CB8AC3E}">
        <p14:creationId xmlns:p14="http://schemas.microsoft.com/office/powerpoint/2010/main" val="3129531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Temperature Controlled Processes</a:t>
            </a:r>
            <a:r>
              <a:rPr lang="en-US" i="1" dirty="0"/>
              <a:t> </a:t>
            </a:r>
            <a:r>
              <a:rPr lang="en-US" b="0" i="1" dirty="0"/>
              <a:t>(continued)</a:t>
            </a:r>
            <a:endParaRPr lang="en-US" dirty="0"/>
          </a:p>
        </p:txBody>
      </p:sp>
      <p:sp>
        <p:nvSpPr>
          <p:cNvPr id="2" name="Content Placeholder 1"/>
          <p:cNvSpPr>
            <a:spLocks noGrp="1"/>
          </p:cNvSpPr>
          <p:nvPr>
            <p:ph idx="1"/>
          </p:nvPr>
        </p:nvSpPr>
        <p:spPr>
          <a:xfrm>
            <a:off x="602705" y="1291395"/>
            <a:ext cx="8229600" cy="4722732"/>
          </a:xfrm>
        </p:spPr>
        <p:txBody>
          <a:bodyPr/>
          <a:lstStyle/>
          <a:p>
            <a:pPr marL="2182813">
              <a:spcBef>
                <a:spcPts val="600"/>
              </a:spcBef>
            </a:pPr>
            <a:r>
              <a:rPr lang="en-US" b="1" dirty="0"/>
              <a:t>Food Preparation—</a:t>
            </a:r>
          </a:p>
          <a:p>
            <a:pPr marL="2709863" lvl="1">
              <a:spcBef>
                <a:spcPts val="600"/>
              </a:spcBef>
            </a:pPr>
            <a:r>
              <a:rPr lang="en-US" dirty="0">
                <a:solidFill>
                  <a:srgbClr val="000000"/>
                </a:solidFill>
              </a:rPr>
              <a:t>Use small batch preparation to minimize the time food is held at unsafe temperatures during preparation. </a:t>
            </a:r>
            <a:endParaRPr lang="en-US" b="1" dirty="0"/>
          </a:p>
          <a:p>
            <a:pPr>
              <a:spcBef>
                <a:spcPts val="600"/>
              </a:spcBef>
            </a:pPr>
            <a:r>
              <a:rPr lang="en-US" b="1" dirty="0"/>
              <a:t>Cooking</a:t>
            </a:r>
            <a:r>
              <a:rPr lang="en-US" dirty="0"/>
              <a:t>—  </a:t>
            </a:r>
          </a:p>
          <a:p>
            <a:pPr lvl="1">
              <a:spcBef>
                <a:spcPts val="600"/>
              </a:spcBef>
            </a:pPr>
            <a:r>
              <a:rPr lang="en-US" dirty="0"/>
              <a:t>Check internal product temperature at the </a:t>
            </a:r>
            <a:br>
              <a:rPr lang="en-US" dirty="0"/>
            </a:br>
            <a:r>
              <a:rPr lang="en-US" dirty="0"/>
              <a:t>terminal stage of cooking.</a:t>
            </a:r>
          </a:p>
          <a:p>
            <a:pPr lvl="1">
              <a:spcBef>
                <a:spcPts val="600"/>
              </a:spcBef>
            </a:pPr>
            <a:r>
              <a:rPr lang="en-US" dirty="0"/>
              <a:t>Spot check multiple pieces when individual</a:t>
            </a:r>
            <a:br>
              <a:rPr lang="en-US" dirty="0"/>
            </a:br>
            <a:r>
              <a:rPr lang="en-US" dirty="0"/>
              <a:t>portions are arranged on a baking sheet.</a:t>
            </a:r>
          </a:p>
          <a:p>
            <a:pPr lvl="1">
              <a:spcBef>
                <a:spcPts val="600"/>
              </a:spcBef>
              <a:spcAft>
                <a:spcPts val="600"/>
              </a:spcAft>
            </a:pPr>
            <a:r>
              <a:rPr lang="en-US" dirty="0"/>
              <a:t>Check thickest part of product.</a:t>
            </a:r>
          </a:p>
          <a:p>
            <a:pPr marL="2349500">
              <a:spcBef>
                <a:spcPts val="1200"/>
              </a:spcBef>
            </a:pPr>
            <a:r>
              <a:rPr lang="en-US" b="1" dirty="0"/>
              <a:t>Hot holding</a:t>
            </a:r>
            <a:r>
              <a:rPr lang="en-US" dirty="0"/>
              <a:t>—</a:t>
            </a:r>
          </a:p>
          <a:p>
            <a:pPr marL="2740025" lvl="1"/>
            <a:r>
              <a:rPr lang="en-US" dirty="0"/>
              <a:t>Food must be 135</a:t>
            </a:r>
            <a:r>
              <a:rPr lang="en-US" baseline="30000" dirty="0"/>
              <a:t>o</a:t>
            </a:r>
            <a:r>
              <a:rPr lang="en-US" dirty="0"/>
              <a:t>F or above before </a:t>
            </a:r>
            <a:br>
              <a:rPr lang="en-US" dirty="0"/>
            </a:br>
            <a:r>
              <a:rPr lang="en-US" dirty="0"/>
              <a:t>being placed in hot holding.</a:t>
            </a:r>
          </a:p>
        </p:txBody>
      </p:sp>
      <p:grpSp>
        <p:nvGrpSpPr>
          <p:cNvPr id="4" name="Group 6"/>
          <p:cNvGrpSpPr/>
          <p:nvPr/>
        </p:nvGrpSpPr>
        <p:grpSpPr>
          <a:xfrm>
            <a:off x="0" y="1291395"/>
            <a:ext cx="2133600" cy="1302651"/>
            <a:chOff x="2282371" y="1828800"/>
            <a:chExt cx="3169954"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2961647" y="2059244"/>
              <a:ext cx="2490678" cy="69808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Time &amp; Temperature Controls</a:t>
              </a:r>
            </a:p>
          </p:txBody>
        </p:sp>
      </p:grpSp>
      <p:pic>
        <p:nvPicPr>
          <p:cNvPr id="9" name="Picture 4" descr="covered"/>
          <p:cNvPicPr>
            <a:picLocks noChangeAspect="1" noChangeArrowheads="1"/>
          </p:cNvPicPr>
          <p:nvPr/>
        </p:nvPicPr>
        <p:blipFill>
          <a:blip r:embed="rId3" cstate="print"/>
          <a:srcRect l="22501" t="20000" r="10500" b="39999"/>
          <a:stretch>
            <a:fillRect/>
          </a:stretch>
        </p:blipFill>
        <p:spPr bwMode="auto">
          <a:xfrm>
            <a:off x="217644" y="5029200"/>
            <a:ext cx="2362200" cy="1297557"/>
          </a:xfrm>
          <a:prstGeom prst="rect">
            <a:avLst/>
          </a:prstGeom>
          <a:noFill/>
          <a:ln w="9525">
            <a:solidFill>
              <a:schemeClr val="tx1"/>
            </a:solidFill>
            <a:miter lim="800000"/>
            <a:headEnd/>
            <a:tailEnd/>
          </a:ln>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743199"/>
            <a:ext cx="2103437"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43</a:t>
            </a:fld>
            <a:endParaRPr lang="en-US" sz="1400"/>
          </a:p>
        </p:txBody>
      </p:sp>
    </p:spTree>
    <p:extLst>
      <p:ext uri="{BB962C8B-B14F-4D97-AF65-F5344CB8AC3E}">
        <p14:creationId xmlns:p14="http://schemas.microsoft.com/office/powerpoint/2010/main" val="2828388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Temperature Controlled Processes</a:t>
            </a:r>
            <a:r>
              <a:rPr lang="en-US" i="1" dirty="0"/>
              <a:t> </a:t>
            </a:r>
            <a:r>
              <a:rPr lang="en-US" b="0" i="1" dirty="0"/>
              <a:t>(continued)</a:t>
            </a:r>
            <a:endParaRPr lang="en-US" dirty="0"/>
          </a:p>
        </p:txBody>
      </p:sp>
      <p:sp>
        <p:nvSpPr>
          <p:cNvPr id="2" name="Content Placeholder 1"/>
          <p:cNvSpPr>
            <a:spLocks noGrp="1"/>
          </p:cNvSpPr>
          <p:nvPr>
            <p:ph idx="1"/>
          </p:nvPr>
        </p:nvSpPr>
        <p:spPr/>
        <p:txBody>
          <a:bodyPr/>
          <a:lstStyle/>
          <a:p>
            <a:pPr marL="2182813">
              <a:spcBef>
                <a:spcPts val="600"/>
              </a:spcBef>
            </a:pPr>
            <a:r>
              <a:rPr lang="en-US" b="1" dirty="0"/>
              <a:t>Cooling—</a:t>
            </a:r>
          </a:p>
          <a:p>
            <a:pPr marL="2709863" lvl="1">
              <a:spcBef>
                <a:spcPts val="600"/>
              </a:spcBef>
            </a:pPr>
            <a:r>
              <a:rPr lang="en-US" dirty="0">
                <a:solidFill>
                  <a:srgbClr val="000000"/>
                </a:solidFill>
              </a:rPr>
              <a:t>Rapid cooling achieved by:</a:t>
            </a:r>
          </a:p>
          <a:p>
            <a:pPr marL="3048001" lvl="2">
              <a:spcBef>
                <a:spcPts val="600"/>
              </a:spcBef>
            </a:pPr>
            <a:r>
              <a:rPr lang="en-US" dirty="0">
                <a:solidFill>
                  <a:srgbClr val="0000CC"/>
                </a:solidFill>
              </a:rPr>
              <a:t>Slicing bulk meats</a:t>
            </a:r>
          </a:p>
          <a:p>
            <a:pPr marL="3048001" lvl="2">
              <a:spcBef>
                <a:spcPts val="600"/>
              </a:spcBef>
            </a:pPr>
            <a:r>
              <a:rPr lang="en-US" dirty="0">
                <a:solidFill>
                  <a:srgbClr val="0000CC"/>
                </a:solidFill>
              </a:rPr>
              <a:t>Transfer bulk products to multiple shallow pans</a:t>
            </a:r>
          </a:p>
          <a:p>
            <a:pPr marL="3048001" lvl="2">
              <a:spcBef>
                <a:spcPts val="600"/>
              </a:spcBef>
            </a:pPr>
            <a:r>
              <a:rPr lang="en-US" dirty="0">
                <a:solidFill>
                  <a:srgbClr val="0000CC"/>
                </a:solidFill>
              </a:rPr>
              <a:t>Immersion in ice-bath and frequent stirring</a:t>
            </a:r>
          </a:p>
          <a:p>
            <a:pPr marL="3048001" lvl="2">
              <a:spcBef>
                <a:spcPts val="600"/>
              </a:spcBef>
            </a:pPr>
            <a:r>
              <a:rPr lang="en-US" dirty="0">
                <a:solidFill>
                  <a:srgbClr val="0000CC"/>
                </a:solidFill>
              </a:rPr>
              <a:t>Loosely cover food containers before storing.</a:t>
            </a:r>
          </a:p>
          <a:p>
            <a:pPr>
              <a:spcBef>
                <a:spcPts val="600"/>
              </a:spcBef>
            </a:pPr>
            <a:r>
              <a:rPr lang="en-US" sz="2200" b="1" dirty="0"/>
              <a:t>Cooling Criteria:</a:t>
            </a:r>
          </a:p>
          <a:p>
            <a:pPr lvl="1">
              <a:spcBef>
                <a:spcPts val="600"/>
              </a:spcBef>
            </a:pPr>
            <a:r>
              <a:rPr lang="en-US" dirty="0"/>
              <a:t>Hot foods cooled to 70</a:t>
            </a:r>
            <a:r>
              <a:rPr lang="en-US" baseline="30000" dirty="0"/>
              <a:t>o</a:t>
            </a:r>
            <a:r>
              <a:rPr lang="en-US" dirty="0"/>
              <a:t>F or below within 2 hours, and then to 41</a:t>
            </a:r>
            <a:r>
              <a:rPr lang="en-US" baseline="30000" dirty="0"/>
              <a:t>o</a:t>
            </a:r>
            <a:r>
              <a:rPr lang="en-US" dirty="0"/>
              <a:t>F or below within 4 hours </a:t>
            </a:r>
            <a:r>
              <a:rPr lang="en-US" i="1" dirty="0">
                <a:solidFill>
                  <a:srgbClr val="C00000"/>
                </a:solidFill>
              </a:rPr>
              <a:t>[6 hours for total process]</a:t>
            </a:r>
            <a:r>
              <a:rPr lang="en-US" dirty="0"/>
              <a:t>.</a:t>
            </a:r>
          </a:p>
          <a:p>
            <a:pPr lvl="1">
              <a:spcBef>
                <a:spcPts val="600"/>
              </a:spcBef>
            </a:pPr>
            <a:r>
              <a:rPr lang="en-US" dirty="0"/>
              <a:t>TCS foods prepared from ambient ingredients—</a:t>
            </a:r>
          </a:p>
          <a:p>
            <a:pPr lvl="2">
              <a:spcBef>
                <a:spcPts val="600"/>
              </a:spcBef>
            </a:pPr>
            <a:r>
              <a:rPr lang="en-US" dirty="0">
                <a:solidFill>
                  <a:srgbClr val="0000CC"/>
                </a:solidFill>
              </a:rPr>
              <a:t>Cooled within 4 hours to 41</a:t>
            </a:r>
            <a:r>
              <a:rPr lang="en-US" baseline="30000" dirty="0">
                <a:solidFill>
                  <a:srgbClr val="0000CC"/>
                </a:solidFill>
              </a:rPr>
              <a:t>o</a:t>
            </a:r>
            <a:r>
              <a:rPr lang="en-US" dirty="0">
                <a:solidFill>
                  <a:srgbClr val="0000CC"/>
                </a:solidFill>
              </a:rPr>
              <a:t>F or below.</a:t>
            </a:r>
          </a:p>
          <a:p>
            <a:pPr marL="0" indent="0">
              <a:buNone/>
            </a:pPr>
            <a:endParaRPr lang="en-US" dirty="0"/>
          </a:p>
        </p:txBody>
      </p:sp>
      <p:grpSp>
        <p:nvGrpSpPr>
          <p:cNvPr id="4" name="Group 6"/>
          <p:cNvGrpSpPr/>
          <p:nvPr/>
        </p:nvGrpSpPr>
        <p:grpSpPr>
          <a:xfrm>
            <a:off x="0" y="1295400"/>
            <a:ext cx="2133600" cy="1302651"/>
            <a:chOff x="2282371" y="1828800"/>
            <a:chExt cx="3169954"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2961647" y="2059244"/>
              <a:ext cx="2490678" cy="69808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Time &amp; Temperature Controls</a:t>
              </a:r>
            </a:p>
          </p:txBody>
        </p:sp>
      </p:grpSp>
      <p:sp>
        <p:nvSpPr>
          <p:cNvPr id="10"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44</a:t>
            </a:fld>
            <a:endParaRPr lang="en-US" sz="1400"/>
          </a:p>
        </p:txBody>
      </p:sp>
    </p:spTree>
    <p:extLst>
      <p:ext uri="{BB962C8B-B14F-4D97-AF65-F5344CB8AC3E}">
        <p14:creationId xmlns:p14="http://schemas.microsoft.com/office/powerpoint/2010/main" val="3429865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2794"/>
            <a:ext cx="8229600" cy="590550"/>
          </a:xfrm>
        </p:spPr>
        <p:txBody>
          <a:bodyPr/>
          <a:lstStyle/>
          <a:p>
            <a:r>
              <a:rPr lang="en-US" dirty="0"/>
              <a:t>Thermometer Calibration</a:t>
            </a:r>
          </a:p>
        </p:txBody>
      </p:sp>
      <p:sp>
        <p:nvSpPr>
          <p:cNvPr id="3" name="Content Placeholder 2"/>
          <p:cNvSpPr>
            <a:spLocks noGrp="1"/>
          </p:cNvSpPr>
          <p:nvPr>
            <p:ph sz="half" idx="1"/>
          </p:nvPr>
        </p:nvSpPr>
        <p:spPr>
          <a:xfrm>
            <a:off x="195146" y="2765960"/>
            <a:ext cx="3988595" cy="3733801"/>
          </a:xfrm>
        </p:spPr>
        <p:txBody>
          <a:bodyPr/>
          <a:lstStyle/>
          <a:p>
            <a:r>
              <a:rPr lang="en-US" sz="2000" b="1" dirty="0"/>
              <a:t>Boiling Point Method</a:t>
            </a:r>
          </a:p>
          <a:p>
            <a:pPr lvl="1"/>
            <a:r>
              <a:rPr lang="en-US" sz="1800" dirty="0"/>
              <a:t>Thermometers used for hot holding or cooking.</a:t>
            </a:r>
          </a:p>
          <a:p>
            <a:r>
              <a:rPr lang="en-US" sz="2000" b="1" dirty="0"/>
              <a:t>Ice Point Method</a:t>
            </a:r>
          </a:p>
          <a:p>
            <a:pPr lvl="1"/>
            <a:r>
              <a:rPr lang="en-US" sz="1800" dirty="0"/>
              <a:t>Thermometers used for cold holding.</a:t>
            </a:r>
          </a:p>
          <a:p>
            <a:pPr>
              <a:buFont typeface="Wingdings" panose="05000000000000000000" pitchFamily="2" charset="2"/>
              <a:buChar char="v"/>
            </a:pPr>
            <a:r>
              <a:rPr lang="en-US" sz="2000" dirty="0">
                <a:solidFill>
                  <a:srgbClr val="0000CC"/>
                </a:solidFill>
              </a:rPr>
              <a:t>Calibrating at cold  temperature may not result in calibration at the hot end of the thermometer scale.</a:t>
            </a:r>
          </a:p>
        </p:txBody>
      </p:sp>
      <p:grpSp>
        <p:nvGrpSpPr>
          <p:cNvPr id="5" name="Group 6"/>
          <p:cNvGrpSpPr/>
          <p:nvPr/>
        </p:nvGrpSpPr>
        <p:grpSpPr>
          <a:xfrm>
            <a:off x="-29029" y="1225692"/>
            <a:ext cx="2133600" cy="1302651"/>
            <a:chOff x="2282371" y="1828800"/>
            <a:chExt cx="3169954" cy="1969750"/>
          </a:xfrm>
        </p:grpSpPr>
        <p:sp>
          <p:nvSpPr>
            <p:cNvPr id="6"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9" name="Text Box 10"/>
            <p:cNvSpPr txBox="1">
              <a:spLocks noChangeArrowheads="1"/>
            </p:cNvSpPr>
            <p:nvPr/>
          </p:nvSpPr>
          <p:spPr bwMode="auto">
            <a:xfrm>
              <a:off x="2961647" y="2059244"/>
              <a:ext cx="2490678" cy="69808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Time &amp; Temperature Controls</a:t>
              </a:r>
            </a:p>
          </p:txBody>
        </p:sp>
      </p:grpSp>
      <p:sp>
        <p:nvSpPr>
          <p:cNvPr id="10" name="Content Placeholder 18"/>
          <p:cNvSpPr txBox="1">
            <a:spLocks/>
          </p:cNvSpPr>
          <p:nvPr/>
        </p:nvSpPr>
        <p:spPr>
          <a:xfrm>
            <a:off x="4800600" y="1314515"/>
            <a:ext cx="4343400" cy="5202118"/>
          </a:xfrm>
          <a:prstGeom prst="rect">
            <a:avLst/>
          </a:prstGeom>
          <a:noFill/>
          <a:ln>
            <a:solidFill>
              <a:schemeClr val="tx1"/>
            </a:solidFill>
          </a:ln>
        </p:spPr>
        <p:txBody>
          <a:bodyPr/>
          <a:lstStyle>
            <a:lvl1pPr marL="215900" indent="-215900" algn="l" rtl="0" eaLnBrk="0" fontAlgn="base" hangingPunct="0">
              <a:spcBef>
                <a:spcPct val="20000"/>
              </a:spcBef>
              <a:spcAft>
                <a:spcPct val="0"/>
              </a:spcAft>
              <a:buClr>
                <a:srgbClr val="660033"/>
              </a:buClr>
              <a:buSzPct val="125000"/>
              <a:buFont typeface="Wingdings" panose="05000000000000000000" pitchFamily="2" charset="2"/>
              <a:buChar char="q"/>
              <a:defRPr sz="23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Font typeface="Wingdings" panose="05000000000000000000" pitchFamily="2" charset="2"/>
              <a:buChar char="§"/>
              <a:defRPr sz="20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800">
                <a:solidFill>
                  <a:schemeClr val="tx1"/>
                </a:solidFill>
                <a:latin typeface="+mn-lt"/>
              </a:defRPr>
            </a:lvl3pPr>
            <a:lvl4pPr marL="1600200" indent="-228600" algn="l" rtl="0" eaLnBrk="0" fontAlgn="base" hangingPunct="0">
              <a:spcBef>
                <a:spcPct val="20000"/>
              </a:spcBef>
              <a:spcAft>
                <a:spcPct val="0"/>
              </a:spcAft>
              <a:buClr>
                <a:srgbClr val="660033"/>
              </a:buClr>
              <a:buChar char="–"/>
              <a:defRPr>
                <a:solidFill>
                  <a:schemeClr val="tx1"/>
                </a:solidFill>
                <a:latin typeface="+mn-lt"/>
              </a:defRPr>
            </a:lvl4pPr>
            <a:lvl5pPr marL="2001838" indent="-173038" algn="l" rtl="0" eaLnBrk="0" fontAlgn="base" hangingPunct="0">
              <a:spcBef>
                <a:spcPct val="20000"/>
              </a:spcBef>
              <a:spcAft>
                <a:spcPct val="0"/>
              </a:spcAft>
              <a:buClr>
                <a:srgbClr val="660033"/>
              </a:buClr>
              <a:buChar char="»"/>
              <a:defRPr sz="1500">
                <a:solidFill>
                  <a:schemeClr val="tx1"/>
                </a:solidFill>
                <a:latin typeface="+mn-lt"/>
              </a:defRPr>
            </a:lvl5pPr>
            <a:lvl6pPr marL="2435622" indent="-174187" algn="l" defTabSz="914485" rtl="0" fontAlgn="base">
              <a:spcBef>
                <a:spcPct val="20000"/>
              </a:spcBef>
              <a:spcAft>
                <a:spcPct val="0"/>
              </a:spcAft>
              <a:buClr>
                <a:srgbClr val="660033"/>
              </a:buClr>
              <a:buChar char="»"/>
              <a:defRPr sz="1500">
                <a:solidFill>
                  <a:schemeClr val="tx1"/>
                </a:solidFill>
                <a:latin typeface="+mn-lt"/>
              </a:defRPr>
            </a:lvl6pPr>
            <a:lvl7pPr marL="2868087" indent="-174187" algn="l" defTabSz="914485" rtl="0" fontAlgn="base">
              <a:spcBef>
                <a:spcPct val="20000"/>
              </a:spcBef>
              <a:spcAft>
                <a:spcPct val="0"/>
              </a:spcAft>
              <a:buClr>
                <a:srgbClr val="660033"/>
              </a:buClr>
              <a:buChar char="»"/>
              <a:defRPr sz="1500">
                <a:solidFill>
                  <a:schemeClr val="tx1"/>
                </a:solidFill>
                <a:latin typeface="+mn-lt"/>
              </a:defRPr>
            </a:lvl7pPr>
            <a:lvl8pPr marL="3300553" indent="-174187" algn="l" defTabSz="914485" rtl="0" fontAlgn="base">
              <a:spcBef>
                <a:spcPct val="20000"/>
              </a:spcBef>
              <a:spcAft>
                <a:spcPct val="0"/>
              </a:spcAft>
              <a:buClr>
                <a:srgbClr val="660033"/>
              </a:buClr>
              <a:buChar char="»"/>
              <a:defRPr sz="1500">
                <a:solidFill>
                  <a:schemeClr val="tx1"/>
                </a:solidFill>
                <a:latin typeface="+mn-lt"/>
              </a:defRPr>
            </a:lvl8pPr>
            <a:lvl9pPr marL="3733018" indent="-174187" algn="l" defTabSz="914485" rtl="0" fontAlgn="base">
              <a:spcBef>
                <a:spcPct val="20000"/>
              </a:spcBef>
              <a:spcAft>
                <a:spcPct val="0"/>
              </a:spcAft>
              <a:buClr>
                <a:srgbClr val="660033"/>
              </a:buClr>
              <a:buChar char="»"/>
              <a:defRPr sz="1500">
                <a:solidFill>
                  <a:schemeClr val="tx1"/>
                </a:solidFill>
                <a:latin typeface="+mn-lt"/>
              </a:defRPr>
            </a:lvl9pPr>
          </a:lstStyle>
          <a:p>
            <a:pPr algn="ctr">
              <a:buFont typeface="Wingdings" panose="05000000000000000000" pitchFamily="2" charset="2"/>
              <a:buNone/>
            </a:pPr>
            <a:r>
              <a:rPr lang="en-US" b="1" u="sng" kern="0" dirty="0"/>
              <a:t>Ice Point Calibration Method</a:t>
            </a:r>
          </a:p>
          <a:p>
            <a:pPr>
              <a:spcBef>
                <a:spcPts val="600"/>
              </a:spcBef>
            </a:pPr>
            <a:r>
              <a:rPr lang="en-US" sz="1800" kern="0" dirty="0"/>
              <a:t>Fill cup with ice;</a:t>
            </a:r>
          </a:p>
          <a:p>
            <a:pPr>
              <a:spcBef>
                <a:spcPts val="600"/>
              </a:spcBef>
            </a:pPr>
            <a:r>
              <a:rPr lang="en-US" sz="1800" kern="0" dirty="0"/>
              <a:t>Add cold water to cover ice;</a:t>
            </a:r>
          </a:p>
          <a:p>
            <a:pPr>
              <a:spcBef>
                <a:spcPts val="600"/>
              </a:spcBef>
            </a:pPr>
            <a:r>
              <a:rPr lang="en-US" sz="1800" kern="0" dirty="0"/>
              <a:t>Immerse thermometer probe;</a:t>
            </a:r>
          </a:p>
          <a:p>
            <a:pPr>
              <a:spcBef>
                <a:spcPts val="600"/>
              </a:spcBef>
            </a:pPr>
            <a:r>
              <a:rPr lang="en-US" sz="1800" kern="0" dirty="0"/>
              <a:t>Wait 5 minutes to allow temperature to stabilize;</a:t>
            </a:r>
          </a:p>
          <a:p>
            <a:pPr>
              <a:spcBef>
                <a:spcPts val="600"/>
              </a:spcBef>
            </a:pPr>
            <a:r>
              <a:rPr lang="en-US" sz="1800" kern="0" dirty="0"/>
              <a:t>Thermometer should indicate 32</a:t>
            </a:r>
            <a:r>
              <a:rPr lang="en-US" sz="1800" kern="0" baseline="30000" dirty="0"/>
              <a:t>o</a:t>
            </a:r>
            <a:r>
              <a:rPr lang="en-US" sz="1800" kern="0" dirty="0"/>
              <a:t>F—</a:t>
            </a:r>
          </a:p>
          <a:p>
            <a:pPr marL="1541463" lvl="1">
              <a:spcBef>
                <a:spcPts val="600"/>
              </a:spcBef>
              <a:buFont typeface="Arial" pitchFamily="34" charset="0"/>
              <a:buChar char="•"/>
            </a:pPr>
            <a:r>
              <a:rPr lang="en-US" sz="1600" kern="0" dirty="0"/>
              <a:t>Follow manufacturer’s instruction to adjust calibration.</a:t>
            </a:r>
          </a:p>
          <a:p>
            <a:pPr marL="1541463" lvl="1">
              <a:spcBef>
                <a:spcPts val="600"/>
              </a:spcBef>
              <a:buFont typeface="Arial" pitchFamily="34" charset="0"/>
              <a:buChar char="•"/>
            </a:pPr>
            <a:r>
              <a:rPr lang="en-US" sz="1600" kern="0" dirty="0"/>
              <a:t>For bi-metallic stem-type, adjust by turning the nut located under the dial.</a:t>
            </a:r>
          </a:p>
          <a:p>
            <a:pPr marL="1541463" lvl="1">
              <a:spcBef>
                <a:spcPts val="600"/>
              </a:spcBef>
              <a:buFont typeface="Arial" pitchFamily="34" charset="0"/>
              <a:buChar char="•"/>
            </a:pPr>
            <a:r>
              <a:rPr lang="en-US" sz="1600" kern="0" dirty="0"/>
              <a:t>Calibration is achieved when scale indicates temperature within </a:t>
            </a:r>
            <a:r>
              <a:rPr lang="en-US" sz="1600" u="sng" kern="0" dirty="0"/>
              <a:t>+</a:t>
            </a:r>
            <a:r>
              <a:rPr lang="en-US" sz="1600" kern="0" dirty="0"/>
              <a:t> 2</a:t>
            </a:r>
            <a:r>
              <a:rPr lang="en-US" sz="1600" kern="0" baseline="30000" dirty="0"/>
              <a:t>o</a:t>
            </a:r>
            <a:r>
              <a:rPr lang="en-US" sz="1600" kern="0" dirty="0"/>
              <a:t>F (</a:t>
            </a:r>
            <a:r>
              <a:rPr lang="en-US" sz="1600" u="sng" kern="0" dirty="0"/>
              <a:t>+</a:t>
            </a:r>
            <a:r>
              <a:rPr lang="en-US" sz="1600" kern="0" dirty="0"/>
              <a:t> </a:t>
            </a:r>
            <a:r>
              <a:rPr lang="en-US" altLang="en-US" sz="1600" dirty="0">
                <a:latin typeface="Arial Narrow" pitchFamily="34" charset="0"/>
              </a:rPr>
              <a:t>1ºC) </a:t>
            </a:r>
            <a:r>
              <a:rPr lang="en-US" sz="1600" kern="0" dirty="0"/>
              <a:t>of desired measurement.</a:t>
            </a:r>
          </a:p>
        </p:txBody>
      </p:sp>
      <p:pic>
        <p:nvPicPr>
          <p:cNvPr id="11" name="Picture 4" descr="freezingpoint.bmp                                              0000B512Laura T.                       B2394060:"/>
          <p:cNvPicPr>
            <a:picLocks noChangeAspect="1" noChangeArrowheads="1"/>
          </p:cNvPicPr>
          <p:nvPr/>
        </p:nvPicPr>
        <p:blipFill>
          <a:blip r:embed="rId3" cstate="print">
            <a:clrChange>
              <a:clrFrom>
                <a:srgbClr val="5A4785"/>
              </a:clrFrom>
              <a:clrTo>
                <a:srgbClr val="5A4785">
                  <a:alpha val="0"/>
                </a:srgbClr>
              </a:clrTo>
            </a:clrChange>
          </a:blip>
          <a:srcRect/>
          <a:stretch>
            <a:fillRect/>
          </a:stretch>
        </p:blipFill>
        <p:spPr bwMode="auto">
          <a:xfrm>
            <a:off x="4038600" y="3539674"/>
            <a:ext cx="2209800" cy="2976959"/>
          </a:xfrm>
          <a:prstGeom prst="rect">
            <a:avLst/>
          </a:prstGeom>
          <a:noFill/>
        </p:spPr>
      </p:pic>
      <p:sp>
        <p:nvSpPr>
          <p:cNvPr id="13"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45</a:t>
            </a:fld>
            <a:endParaRPr lang="en-US" sz="1400"/>
          </a:p>
        </p:txBody>
      </p:sp>
    </p:spTree>
    <p:extLst>
      <p:ext uri="{BB962C8B-B14F-4D97-AF65-F5344CB8AC3E}">
        <p14:creationId xmlns:p14="http://schemas.microsoft.com/office/powerpoint/2010/main" val="284429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Thermometer Requirements</a:t>
            </a:r>
          </a:p>
        </p:txBody>
      </p:sp>
      <p:sp>
        <p:nvSpPr>
          <p:cNvPr id="2" name="Content Placeholder 1"/>
          <p:cNvSpPr>
            <a:spLocks noGrp="1"/>
          </p:cNvSpPr>
          <p:nvPr>
            <p:ph idx="1"/>
          </p:nvPr>
        </p:nvSpPr>
        <p:spPr>
          <a:xfrm>
            <a:off x="3132859" y="1505269"/>
            <a:ext cx="5867400" cy="4525962"/>
          </a:xfrm>
        </p:spPr>
        <p:txBody>
          <a:bodyPr/>
          <a:lstStyle/>
          <a:p>
            <a:r>
              <a:rPr lang="en-US" sz="2200" dirty="0"/>
              <a:t>Thermometers must be readily available for spot checking internal food temperatures.</a:t>
            </a:r>
          </a:p>
          <a:p>
            <a:pPr lvl="1"/>
            <a:r>
              <a:rPr lang="en-US" dirty="0">
                <a:solidFill>
                  <a:srgbClr val="0000CC"/>
                </a:solidFill>
              </a:rPr>
              <a:t>Verify food in hot &amp; cold holding.</a:t>
            </a:r>
          </a:p>
          <a:p>
            <a:pPr lvl="1"/>
            <a:r>
              <a:rPr lang="en-US" dirty="0">
                <a:solidFill>
                  <a:srgbClr val="0000CC"/>
                </a:solidFill>
              </a:rPr>
              <a:t>Verify terminal cooking temperature was achieved.</a:t>
            </a:r>
          </a:p>
          <a:p>
            <a:pPr lvl="1"/>
            <a:r>
              <a:rPr lang="en-US" dirty="0">
                <a:solidFill>
                  <a:srgbClr val="0000CC"/>
                </a:solidFill>
              </a:rPr>
              <a:t>Calibrate daily to ensure accuracy.</a:t>
            </a:r>
          </a:p>
          <a:p>
            <a:pPr lvl="1"/>
            <a:r>
              <a:rPr lang="en-US" dirty="0">
                <a:solidFill>
                  <a:srgbClr val="0000CC"/>
                </a:solidFill>
              </a:rPr>
              <a:t>Sanitize between foods &amp; prior to each use.</a:t>
            </a:r>
          </a:p>
        </p:txBody>
      </p:sp>
      <p:grpSp>
        <p:nvGrpSpPr>
          <p:cNvPr id="4" name="Group 6"/>
          <p:cNvGrpSpPr/>
          <p:nvPr/>
        </p:nvGrpSpPr>
        <p:grpSpPr>
          <a:xfrm>
            <a:off x="0" y="1279365"/>
            <a:ext cx="2371588" cy="1185038"/>
            <a:chOff x="2282371" y="1828800"/>
            <a:chExt cx="3782140"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2986805" y="2139937"/>
              <a:ext cx="3077706" cy="767372"/>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Time &amp; Temperature Controls</a:t>
              </a:r>
            </a:p>
          </p:txBody>
        </p:sp>
      </p:grpSp>
      <p:grpSp>
        <p:nvGrpSpPr>
          <p:cNvPr id="9" name="Group 8"/>
          <p:cNvGrpSpPr/>
          <p:nvPr/>
        </p:nvGrpSpPr>
        <p:grpSpPr>
          <a:xfrm>
            <a:off x="436226" y="3389376"/>
            <a:ext cx="2705100" cy="2362200"/>
            <a:chOff x="1447800" y="1447800"/>
            <a:chExt cx="2122076" cy="1905000"/>
          </a:xfrm>
        </p:grpSpPr>
        <p:pic>
          <p:nvPicPr>
            <p:cNvPr id="10" name="Picture 2052" descr="5n.Bimetallictherm-4C.EPS                                      0000B512Laura T.                       B2394060:"/>
            <p:cNvPicPr>
              <a:picLocks noChangeAspect="1" noChangeArrowheads="1"/>
            </p:cNvPicPr>
            <p:nvPr/>
          </p:nvPicPr>
          <p:blipFill>
            <a:blip r:embed="rId3" cstate="print"/>
            <a:srcRect/>
            <a:stretch>
              <a:fillRect/>
            </a:stretch>
          </p:blipFill>
          <p:spPr bwMode="auto">
            <a:xfrm>
              <a:off x="1447800" y="2133600"/>
              <a:ext cx="1219200" cy="1219200"/>
            </a:xfrm>
            <a:prstGeom prst="rect">
              <a:avLst/>
            </a:prstGeom>
            <a:noFill/>
            <a:ln w="25400">
              <a:solidFill>
                <a:schemeClr val="tx1"/>
              </a:solidFill>
              <a:miter lim="800000"/>
              <a:headEnd/>
              <a:tailEnd/>
            </a:ln>
          </p:spPr>
        </p:pic>
        <p:pic>
          <p:nvPicPr>
            <p:cNvPr id="11" name="Picture 7" descr="C:\Multimedia Files\Clip Art\Food\Thermometer - TQM100 deltarak.jpg"/>
            <p:cNvPicPr>
              <a:picLocks noChangeAspect="1" noChangeArrowheads="1"/>
            </p:cNvPicPr>
            <p:nvPr/>
          </p:nvPicPr>
          <p:blipFill>
            <a:blip r:embed="rId4" cstate="print">
              <a:lum bright="12000"/>
            </a:blip>
            <a:srcRect/>
            <a:stretch>
              <a:fillRect/>
            </a:stretch>
          </p:blipFill>
          <p:spPr bwMode="auto">
            <a:xfrm>
              <a:off x="2362200" y="1447800"/>
              <a:ext cx="1207676" cy="1524000"/>
            </a:xfrm>
            <a:prstGeom prst="rect">
              <a:avLst/>
            </a:prstGeom>
            <a:noFill/>
            <a:ln>
              <a:solidFill>
                <a:schemeClr val="tx1"/>
              </a:solidFill>
            </a:ln>
          </p:spPr>
        </p:pic>
      </p:grpSp>
      <p:sp>
        <p:nvSpPr>
          <p:cNvPr id="13"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46</a:t>
            </a:fld>
            <a:endParaRPr lang="en-US" sz="1400"/>
          </a:p>
        </p:txBody>
      </p:sp>
    </p:spTree>
    <p:extLst>
      <p:ext uri="{BB962C8B-B14F-4D97-AF65-F5344CB8AC3E}">
        <p14:creationId xmlns:p14="http://schemas.microsoft.com/office/powerpoint/2010/main" val="18047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2382" y="278186"/>
            <a:ext cx="8229600" cy="590550"/>
          </a:xfrm>
        </p:spPr>
        <p:txBody>
          <a:bodyPr/>
          <a:lstStyle/>
          <a:p>
            <a:r>
              <a:rPr lang="en-US" dirty="0"/>
              <a:t>Temperature Control</a:t>
            </a:r>
          </a:p>
        </p:txBody>
      </p:sp>
      <p:grpSp>
        <p:nvGrpSpPr>
          <p:cNvPr id="6" name="Group 6"/>
          <p:cNvGrpSpPr/>
          <p:nvPr/>
        </p:nvGrpSpPr>
        <p:grpSpPr>
          <a:xfrm>
            <a:off x="-29029" y="1371600"/>
            <a:ext cx="2133600" cy="1302651"/>
            <a:chOff x="2282371" y="1828800"/>
            <a:chExt cx="3169954" cy="1969750"/>
          </a:xfrm>
        </p:grpSpPr>
        <p:sp>
          <p:nvSpPr>
            <p:cNvPr id="7"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9"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10" name="Text Box 10"/>
            <p:cNvSpPr txBox="1">
              <a:spLocks noChangeArrowheads="1"/>
            </p:cNvSpPr>
            <p:nvPr/>
          </p:nvSpPr>
          <p:spPr bwMode="auto">
            <a:xfrm>
              <a:off x="2961647" y="2059244"/>
              <a:ext cx="2490678" cy="69808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Time &amp; Temperature Controls</a:t>
              </a:r>
            </a:p>
          </p:txBody>
        </p:sp>
      </p:grpSp>
      <p:graphicFrame>
        <p:nvGraphicFramePr>
          <p:cNvPr id="11" name="Group 126"/>
          <p:cNvGraphicFramePr>
            <a:graphicFrameLocks noGrp="1"/>
          </p:cNvGraphicFramePr>
          <p:nvPr>
            <p:extLst>
              <p:ext uri="{D42A27DB-BD31-4B8C-83A1-F6EECF244321}">
                <p14:modId xmlns:p14="http://schemas.microsoft.com/office/powerpoint/2010/main" val="611539462"/>
              </p:ext>
            </p:extLst>
          </p:nvPr>
        </p:nvGraphicFramePr>
        <p:xfrm>
          <a:off x="2413000" y="1371600"/>
          <a:ext cx="5943600" cy="4738401"/>
        </p:xfrm>
        <a:graphic>
          <a:graphicData uri="http://schemas.openxmlformats.org/drawingml/2006/table">
            <a:tbl>
              <a:tblPr>
                <a:tableStyleId>{5940675A-B579-460E-94D1-54222C63F5DA}</a:tableStyleId>
              </a:tblPr>
              <a:tblGrid>
                <a:gridCol w="5029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660388">
                <a:tc>
                  <a:txBody>
                    <a:bodyPr/>
                    <a:lstStyle/>
                    <a:p>
                      <a:pPr marL="0" marR="0" lvl="0" indent="0" algn="ctr" defTabSz="914400" rtl="0" eaLnBrk="0" fontAlgn="base" latinLnBrk="0" hangingPunct="0">
                        <a:lnSpc>
                          <a:spcPct val="100000"/>
                        </a:lnSpc>
                        <a:spcBef>
                          <a:spcPts val="0"/>
                        </a:spcBef>
                        <a:spcAft>
                          <a:spcPct val="0"/>
                        </a:spcAft>
                        <a:buClr>
                          <a:srgbClr val="0000CC"/>
                        </a:buClr>
                        <a:buSzTx/>
                        <a:buFont typeface="Wingdings 2" pitchFamily="18" charset="2"/>
                        <a:buNone/>
                        <a:tabLst/>
                      </a:pPr>
                      <a:r>
                        <a:rPr kumimoji="0" lang="en-US" sz="1600" u="none" strike="noStrike" cap="none" normalizeH="0" baseline="0" dirty="0">
                          <a:ln>
                            <a:noFill/>
                          </a:ln>
                          <a:effectLst/>
                        </a:rPr>
                        <a:t>Food Type</a:t>
                      </a:r>
                    </a:p>
                    <a:p>
                      <a:pPr marL="0" marR="0" lvl="0" indent="0" algn="ctr" defTabSz="914400" rtl="0" eaLnBrk="0" fontAlgn="base" latinLnBrk="0" hangingPunct="0">
                        <a:lnSpc>
                          <a:spcPct val="100000"/>
                        </a:lnSpc>
                        <a:spcBef>
                          <a:spcPts val="0"/>
                        </a:spcBef>
                        <a:spcAft>
                          <a:spcPct val="0"/>
                        </a:spcAft>
                        <a:buClr>
                          <a:srgbClr val="0000CC"/>
                        </a:buClr>
                        <a:buSzTx/>
                        <a:buFont typeface="Wingdings 2" pitchFamily="18" charset="2"/>
                        <a:buNone/>
                        <a:tabLst/>
                      </a:pPr>
                      <a:r>
                        <a:rPr kumimoji="0" lang="en-US" sz="1600" b="0" i="1" u="none" strike="noStrike" cap="none" normalizeH="0" baseline="0" dirty="0">
                          <a:ln>
                            <a:noFill/>
                          </a:ln>
                          <a:solidFill>
                            <a:srgbClr val="000000"/>
                          </a:solidFill>
                          <a:effectLst/>
                          <a:latin typeface="Arial" pitchFamily="34" charset="0"/>
                        </a:rPr>
                        <a:t>(Refer to TB MED 530 for complete listing)</a:t>
                      </a:r>
                    </a:p>
                  </a:txBody>
                  <a:tcPr anchor="ctr" horzOverflow="overflow">
                    <a:solidFill>
                      <a:srgbClr val="FFFF99"/>
                    </a:solidFill>
                  </a:tcPr>
                </a:tc>
                <a:tc>
                  <a:txBody>
                    <a:bodyPr/>
                    <a:lstStyle/>
                    <a:p>
                      <a:pPr marL="0" marR="0" lvl="0" indent="0" algn="ctr" defTabSz="914400" rtl="0" eaLnBrk="0" fontAlgn="base" latinLnBrk="0" hangingPunct="0">
                        <a:lnSpc>
                          <a:spcPct val="100000"/>
                        </a:lnSpc>
                        <a:spcBef>
                          <a:spcPts val="0"/>
                        </a:spcBef>
                        <a:spcAft>
                          <a:spcPct val="0"/>
                        </a:spcAft>
                        <a:buClr>
                          <a:srgbClr val="0000CC"/>
                        </a:buClr>
                        <a:buSzTx/>
                        <a:buFont typeface="Wingdings 2" pitchFamily="18" charset="2"/>
                        <a:buNone/>
                        <a:tabLst/>
                      </a:pPr>
                      <a:r>
                        <a:rPr kumimoji="0" lang="en-US" sz="1600" u="none" strike="noStrike" cap="none" normalizeH="0" baseline="0" dirty="0">
                          <a:ln>
                            <a:noFill/>
                          </a:ln>
                          <a:effectLst/>
                        </a:rPr>
                        <a:t>Temp</a:t>
                      </a:r>
                    </a:p>
                  </a:txBody>
                  <a:tcPr anchor="ctr" horzOverflow="overflow">
                    <a:solidFill>
                      <a:srgbClr val="FFFF99"/>
                    </a:solidFill>
                  </a:tcPr>
                </a:tc>
                <a:extLst>
                  <a:ext uri="{0D108BD9-81ED-4DB2-BD59-A6C34878D82A}">
                    <a16:rowId xmlns:a16="http://schemas.microsoft.com/office/drawing/2014/main" val="10000"/>
                  </a:ext>
                </a:extLst>
              </a:tr>
              <a:tr h="881639">
                <a:tc>
                  <a:txBody>
                    <a:bodyPr/>
                    <a:lstStyle/>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u="none" strike="noStrike" cap="none" normalizeH="0" baseline="0" dirty="0">
                          <a:ln>
                            <a:noFill/>
                          </a:ln>
                          <a:effectLst/>
                        </a:rPr>
                        <a:t> Poultry &amp; poultry products </a:t>
                      </a: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u="none" strike="noStrike" cap="none" normalizeH="0" baseline="0" dirty="0">
                          <a:ln>
                            <a:noFill/>
                          </a:ln>
                          <a:effectLst/>
                        </a:rPr>
                        <a:t> Stuffed meats &amp; vegetables containing meat</a:t>
                      </a: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b="0" i="0" u="none" strike="noStrike" cap="none" normalizeH="0" baseline="0" dirty="0">
                          <a:ln>
                            <a:noFill/>
                          </a:ln>
                          <a:solidFill>
                            <a:srgbClr val="000000"/>
                          </a:solidFill>
                          <a:effectLst/>
                          <a:latin typeface="Arial" pitchFamily="34" charset="0"/>
                        </a:rPr>
                        <a:t> Leftovers &amp; dishes containing leftover ingredients</a:t>
                      </a: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b="0" i="0" u="none" strike="noStrike" cap="none" normalizeH="0" baseline="0" dirty="0">
                          <a:ln>
                            <a:noFill/>
                          </a:ln>
                          <a:solidFill>
                            <a:srgbClr val="000000"/>
                          </a:solidFill>
                          <a:effectLst/>
                          <a:latin typeface="Arial" pitchFamily="34" charset="0"/>
                        </a:rPr>
                        <a:t> Microwaved foods</a:t>
                      </a:r>
                    </a:p>
                  </a:txBody>
                  <a:tcPr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0000CC"/>
                        </a:buClr>
                        <a:buSzTx/>
                        <a:buFont typeface="Wingdings 2" pitchFamily="18" charset="2"/>
                        <a:buNone/>
                        <a:tabLst/>
                      </a:pPr>
                      <a:r>
                        <a:rPr kumimoji="0" lang="en-US" sz="1600" b="1" u="none" strike="noStrike" cap="none" normalizeH="0" baseline="0" dirty="0">
                          <a:ln>
                            <a:noFill/>
                          </a:ln>
                          <a:effectLst/>
                        </a:rPr>
                        <a:t>165</a:t>
                      </a:r>
                      <a:r>
                        <a:rPr kumimoji="0" lang="en-US" sz="1600" b="1" u="none" strike="noStrike" cap="none" normalizeH="0" baseline="30000" dirty="0">
                          <a:ln>
                            <a:noFill/>
                          </a:ln>
                          <a:effectLst/>
                        </a:rPr>
                        <a:t>o</a:t>
                      </a:r>
                      <a:r>
                        <a:rPr kumimoji="0" lang="en-US" sz="1600" b="1" u="none" strike="noStrike" cap="none" normalizeH="0" baseline="0" dirty="0">
                          <a:ln>
                            <a:noFill/>
                          </a:ln>
                          <a:effectLst/>
                        </a:rPr>
                        <a:t>F</a:t>
                      </a:r>
                      <a:endParaRPr kumimoji="0" lang="en-US" sz="1600" b="1" i="0" u="none" strike="noStrike" cap="none" normalizeH="0" baseline="0" dirty="0">
                        <a:ln>
                          <a:noFill/>
                        </a:ln>
                        <a:solidFill>
                          <a:srgbClr val="000000"/>
                        </a:solidFill>
                        <a:effectLst/>
                        <a:latin typeface="Arial" pitchFamily="34" charset="0"/>
                      </a:endParaRPr>
                    </a:p>
                  </a:txBody>
                  <a:tcPr anchor="ctr" horzOverflow="overflow"/>
                </a:tc>
                <a:extLst>
                  <a:ext uri="{0D108BD9-81ED-4DB2-BD59-A6C34878D82A}">
                    <a16:rowId xmlns:a16="http://schemas.microsoft.com/office/drawing/2014/main" val="10001"/>
                  </a:ext>
                </a:extLst>
              </a:tr>
              <a:tr h="1119784">
                <a:tc>
                  <a:txBody>
                    <a:bodyPr/>
                    <a:lstStyle/>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i="0" u="none" strike="noStrike" cap="none" normalizeH="0" baseline="0" dirty="0">
                          <a:ln>
                            <a:noFill/>
                          </a:ln>
                          <a:effectLst/>
                        </a:rPr>
                        <a:t> Sausage </a:t>
                      </a: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i="0" u="none" strike="noStrike" cap="none" normalizeH="0" baseline="0" dirty="0">
                          <a:ln>
                            <a:noFill/>
                          </a:ln>
                          <a:effectLst/>
                        </a:rPr>
                        <a:t> </a:t>
                      </a:r>
                      <a:r>
                        <a:rPr kumimoji="0" lang="en-US" sz="1600" u="none" strike="noStrike" cap="none" normalizeH="0" baseline="0" dirty="0">
                          <a:ln>
                            <a:noFill/>
                          </a:ln>
                          <a:effectLst/>
                        </a:rPr>
                        <a:t>Ground meats </a:t>
                      </a: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u="none" strike="noStrike" cap="none" normalizeH="0" baseline="0" dirty="0">
                          <a:ln>
                            <a:noFill/>
                          </a:ln>
                          <a:effectLst/>
                        </a:rPr>
                        <a:t> Fish</a:t>
                      </a: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u="none" strike="noStrike" cap="none" normalizeH="0" baseline="0" dirty="0">
                          <a:ln>
                            <a:noFill/>
                          </a:ln>
                          <a:effectLst/>
                        </a:rPr>
                        <a:t> Cured, injected, or mechanically tenderized meats </a:t>
                      </a: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u="none" strike="noStrike" cap="none" normalizeH="0" baseline="0" dirty="0">
                          <a:ln>
                            <a:noFill/>
                          </a:ln>
                          <a:effectLst/>
                        </a:rPr>
                        <a:t> Bulk-prepared scrambled eggs</a:t>
                      </a:r>
                      <a:endParaRPr kumimoji="0" lang="en-US" sz="1600" b="0" i="0" u="none" strike="noStrike" cap="none" normalizeH="0" baseline="0" dirty="0">
                        <a:ln>
                          <a:noFill/>
                        </a:ln>
                        <a:solidFill>
                          <a:srgbClr val="000000"/>
                        </a:solidFill>
                        <a:effectLst/>
                        <a:latin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0000CC"/>
                        </a:buClr>
                        <a:buSzTx/>
                        <a:buFont typeface="Wingdings 2" pitchFamily="18" charset="2"/>
                        <a:buNone/>
                        <a:tabLst/>
                      </a:pPr>
                      <a:r>
                        <a:rPr kumimoji="0" lang="en-US" sz="1600" b="1" u="none" strike="noStrike" cap="none" normalizeH="0" baseline="0" dirty="0">
                          <a:ln>
                            <a:noFill/>
                          </a:ln>
                          <a:effectLst/>
                        </a:rPr>
                        <a:t>155</a:t>
                      </a:r>
                      <a:r>
                        <a:rPr kumimoji="0" lang="en-US" sz="1600" b="1" u="none" strike="noStrike" cap="none" normalizeH="0" baseline="30000" dirty="0">
                          <a:ln>
                            <a:noFill/>
                          </a:ln>
                          <a:effectLst/>
                        </a:rPr>
                        <a:t>o</a:t>
                      </a:r>
                      <a:r>
                        <a:rPr kumimoji="0" lang="en-US" sz="1600" b="1" u="none" strike="noStrike" cap="none" normalizeH="0" baseline="0" dirty="0">
                          <a:ln>
                            <a:noFill/>
                          </a:ln>
                          <a:effectLst/>
                        </a:rPr>
                        <a:t>F</a:t>
                      </a:r>
                      <a:endParaRPr kumimoji="0" lang="en-US" sz="1600" b="1" i="0" u="none" strike="noStrike" cap="none" normalizeH="0" baseline="0" dirty="0">
                        <a:ln>
                          <a:noFill/>
                        </a:ln>
                        <a:solidFill>
                          <a:srgbClr val="000000"/>
                        </a:solidFill>
                        <a:effectLst/>
                        <a:latin typeface="Arial" pitchFamily="34" charset="0"/>
                      </a:endParaRPr>
                    </a:p>
                  </a:txBody>
                  <a:tcPr anchor="ctr" horzOverflow="overflow"/>
                </a:tc>
                <a:extLst>
                  <a:ext uri="{0D108BD9-81ED-4DB2-BD59-A6C34878D82A}">
                    <a16:rowId xmlns:a16="http://schemas.microsoft.com/office/drawing/2014/main" val="10002"/>
                  </a:ext>
                </a:extLst>
              </a:tr>
              <a:tr h="866399">
                <a:tc>
                  <a:txBody>
                    <a:bodyPr/>
                    <a:lstStyle/>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u="none" strike="noStrike" cap="none" normalizeH="0" baseline="0" dirty="0">
                          <a:ln>
                            <a:noFill/>
                          </a:ln>
                          <a:effectLst/>
                        </a:rPr>
                        <a:t> Whole muscle meats (lamb, beef, veal, pork)</a:t>
                      </a:r>
                      <a:endParaRPr kumimoji="0" lang="en-US" sz="1600" b="0" u="none" strike="noStrike" cap="none" normalizeH="0" baseline="0" dirty="0">
                        <a:ln>
                          <a:noFill/>
                        </a:ln>
                        <a:effectLst/>
                      </a:endParaRPr>
                    </a:p>
                    <a:p>
                      <a:pPr marL="0" marR="0" lvl="0" indent="0"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u="none" strike="noStrike" cap="none" normalizeH="0" baseline="0" dirty="0">
                          <a:ln>
                            <a:noFill/>
                          </a:ln>
                          <a:effectLst/>
                        </a:rPr>
                        <a:t> Made-to-order eggs </a:t>
                      </a:r>
                      <a:endParaRPr kumimoji="0" lang="en-US" sz="1600" b="0" i="0" u="none" strike="noStrike" cap="none" normalizeH="0" baseline="0" dirty="0">
                        <a:ln>
                          <a:noFill/>
                        </a:ln>
                        <a:solidFill>
                          <a:srgbClr val="000000"/>
                        </a:solidFill>
                        <a:effectLst/>
                        <a:latin typeface="Arial" pitchFamily="34" charset="0"/>
                      </a:endParaRPr>
                    </a:p>
                  </a:txBody>
                  <a:tcPr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0000CC"/>
                        </a:buClr>
                        <a:buSzTx/>
                        <a:buFont typeface="Wingdings 2" pitchFamily="18" charset="2"/>
                        <a:buNone/>
                        <a:tabLst/>
                      </a:pPr>
                      <a:r>
                        <a:rPr kumimoji="0" lang="en-US" sz="1600" b="1" u="none" strike="noStrike" cap="none" normalizeH="0" baseline="0" dirty="0">
                          <a:ln>
                            <a:noFill/>
                          </a:ln>
                          <a:effectLst/>
                        </a:rPr>
                        <a:t>145</a:t>
                      </a:r>
                      <a:r>
                        <a:rPr kumimoji="0" lang="en-US" sz="1600" b="1" u="none" strike="noStrike" cap="none" normalizeH="0" baseline="30000" dirty="0">
                          <a:ln>
                            <a:noFill/>
                          </a:ln>
                          <a:effectLst/>
                        </a:rPr>
                        <a:t>o</a:t>
                      </a:r>
                      <a:r>
                        <a:rPr kumimoji="0" lang="en-US" sz="1600" b="1" u="none" strike="noStrike" cap="none" normalizeH="0" baseline="0" dirty="0">
                          <a:ln>
                            <a:noFill/>
                          </a:ln>
                          <a:effectLst/>
                        </a:rPr>
                        <a:t>F</a:t>
                      </a:r>
                      <a:endParaRPr kumimoji="0" lang="en-US" sz="1600" b="1" i="0" u="none" strike="noStrike" cap="none" normalizeH="0" baseline="0" dirty="0">
                        <a:ln>
                          <a:noFill/>
                        </a:ln>
                        <a:solidFill>
                          <a:srgbClr val="000000"/>
                        </a:solidFill>
                        <a:effectLst/>
                        <a:latin typeface="Arial" pitchFamily="34" charset="0"/>
                      </a:endParaRPr>
                    </a:p>
                  </a:txBody>
                  <a:tcPr anchor="ctr" horzOverflow="overflow"/>
                </a:tc>
                <a:extLst>
                  <a:ext uri="{0D108BD9-81ED-4DB2-BD59-A6C34878D82A}">
                    <a16:rowId xmlns:a16="http://schemas.microsoft.com/office/drawing/2014/main" val="10003"/>
                  </a:ext>
                </a:extLst>
              </a:tr>
              <a:tr h="834174">
                <a:tc>
                  <a:txBody>
                    <a:bodyPr/>
                    <a:lstStyle/>
                    <a:p>
                      <a:pPr marL="173038" marR="0" lvl="0" indent="-173038" algn="l" defTabSz="914400" rtl="0" eaLnBrk="0" fontAlgn="base" latinLnBrk="0" hangingPunct="0">
                        <a:lnSpc>
                          <a:spcPct val="100000"/>
                        </a:lnSpc>
                        <a:spcBef>
                          <a:spcPts val="0"/>
                        </a:spcBef>
                        <a:spcAft>
                          <a:spcPct val="0"/>
                        </a:spcAft>
                        <a:buClr>
                          <a:srgbClr val="0000CC"/>
                        </a:buClr>
                        <a:buSzTx/>
                        <a:buFont typeface="Arial" pitchFamily="34" charset="0"/>
                        <a:buChar char="•"/>
                        <a:tabLst/>
                      </a:pPr>
                      <a:r>
                        <a:rPr kumimoji="0" lang="en-US" sz="1600" b="0" i="0" u="none" strike="noStrike" cap="none" normalizeH="0" baseline="0" dirty="0">
                          <a:ln>
                            <a:noFill/>
                          </a:ln>
                          <a:solidFill>
                            <a:srgbClr val="000000"/>
                          </a:solidFill>
                          <a:effectLst/>
                          <a:latin typeface="+mn-lt"/>
                        </a:rPr>
                        <a:t>Cooked plant food that do not contain meat, poultry, fish, or eggs</a:t>
                      </a:r>
                    </a:p>
                  </a:txBody>
                  <a:tcPr anchor="ctr" horzOverflow="overflow"/>
                </a:tc>
                <a:tc>
                  <a:txBody>
                    <a:bodyPr/>
                    <a:lstStyle/>
                    <a:p>
                      <a:pPr marL="0" marR="0" lvl="0" indent="0" algn="ctr" defTabSz="914400" rtl="0" eaLnBrk="0" fontAlgn="base" latinLnBrk="0" hangingPunct="0">
                        <a:lnSpc>
                          <a:spcPct val="100000"/>
                        </a:lnSpc>
                        <a:spcBef>
                          <a:spcPts val="0"/>
                        </a:spcBef>
                        <a:spcAft>
                          <a:spcPct val="0"/>
                        </a:spcAft>
                        <a:buClr>
                          <a:srgbClr val="0000CC"/>
                        </a:buClr>
                        <a:buSzTx/>
                        <a:buFont typeface="Wingdings 2" pitchFamily="18" charset="2"/>
                        <a:buNone/>
                        <a:tabLst/>
                      </a:pPr>
                      <a:r>
                        <a:rPr kumimoji="0" lang="en-US" sz="1600" b="1" i="0" u="none" strike="noStrike" cap="none" normalizeH="0" baseline="0" dirty="0">
                          <a:ln>
                            <a:noFill/>
                          </a:ln>
                          <a:solidFill>
                            <a:srgbClr val="000000"/>
                          </a:solidFill>
                          <a:effectLst/>
                          <a:latin typeface="Arial" pitchFamily="34" charset="0"/>
                        </a:rPr>
                        <a:t>135</a:t>
                      </a:r>
                      <a:r>
                        <a:rPr kumimoji="0" lang="en-US" sz="1600" b="1" u="none" strike="noStrike" cap="none" normalizeH="0" baseline="30000" dirty="0">
                          <a:ln>
                            <a:noFill/>
                          </a:ln>
                          <a:effectLst/>
                        </a:rPr>
                        <a:t>o</a:t>
                      </a:r>
                      <a:r>
                        <a:rPr kumimoji="0" lang="en-US" sz="1600" b="1" u="none" strike="noStrike" cap="none" normalizeH="0" baseline="0" dirty="0">
                          <a:ln>
                            <a:noFill/>
                          </a:ln>
                          <a:effectLst/>
                        </a:rPr>
                        <a:t>F</a:t>
                      </a:r>
                      <a:endParaRPr kumimoji="0" lang="en-US" sz="1600" b="1" i="0" u="none" strike="noStrike" cap="none" normalizeH="0" baseline="0" dirty="0">
                        <a:ln>
                          <a:noFill/>
                        </a:ln>
                        <a:solidFill>
                          <a:srgbClr val="000000"/>
                        </a:solidFill>
                        <a:effectLst/>
                        <a:latin typeface="Arial" pitchFamily="34" charset="0"/>
                      </a:endParaRPr>
                    </a:p>
                  </a:txBody>
                  <a:tcPr anchor="ctr" horzOverflow="overflow"/>
                </a:tc>
                <a:extLst>
                  <a:ext uri="{0D108BD9-81ED-4DB2-BD59-A6C34878D82A}">
                    <a16:rowId xmlns:a16="http://schemas.microsoft.com/office/drawing/2014/main" val="10004"/>
                  </a:ext>
                </a:extLst>
              </a:tr>
            </a:tbl>
          </a:graphicData>
        </a:graphic>
      </p:graphicFrame>
      <p:sp>
        <p:nvSpPr>
          <p:cNvPr id="13"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47</a:t>
            </a:fld>
            <a:endParaRPr lang="en-US" sz="1400"/>
          </a:p>
        </p:txBody>
      </p:sp>
    </p:spTree>
    <p:extLst>
      <p:ext uri="{BB962C8B-B14F-4D97-AF65-F5344CB8AC3E}">
        <p14:creationId xmlns:p14="http://schemas.microsoft.com/office/powerpoint/2010/main" val="817778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Temperature Control</a:t>
            </a:r>
          </a:p>
        </p:txBody>
      </p:sp>
      <p:sp>
        <p:nvSpPr>
          <p:cNvPr id="2" name="Content Placeholder 1"/>
          <p:cNvSpPr>
            <a:spLocks noGrp="1"/>
          </p:cNvSpPr>
          <p:nvPr>
            <p:ph idx="1"/>
          </p:nvPr>
        </p:nvSpPr>
        <p:spPr/>
        <p:txBody>
          <a:bodyPr/>
          <a:lstStyle/>
          <a:p>
            <a:r>
              <a:rPr lang="en-US" dirty="0">
                <a:solidFill>
                  <a:srgbClr val="FF0000"/>
                </a:solidFill>
              </a:rPr>
              <a:t>HOT HOLDING</a:t>
            </a:r>
          </a:p>
        </p:txBody>
      </p:sp>
      <p:sp>
        <p:nvSpPr>
          <p:cNvPr id="4" name="Slide Number Placeholder 3"/>
          <p:cNvSpPr>
            <a:spLocks noGrp="1"/>
          </p:cNvSpPr>
          <p:nvPr>
            <p:ph type="sldNum" sz="quarter" idx="4294967295"/>
          </p:nvPr>
        </p:nvSpPr>
        <p:spPr>
          <a:xfrm>
            <a:off x="7010400" y="6510338"/>
            <a:ext cx="2133600" cy="365125"/>
          </a:xfrm>
        </p:spPr>
        <p:txBody>
          <a:bodyPr/>
          <a:lstStyle/>
          <a:p>
            <a:fld id="{09C0F965-679E-4964-9AA4-302CAD5CC36B}" type="slidenum">
              <a:rPr lang="en-US" smtClean="0"/>
              <a:pPr/>
              <a:t>48</a:t>
            </a:fld>
            <a:endParaRPr lang="en-US" dirty="0"/>
          </a:p>
        </p:txBody>
      </p:sp>
      <p:pic>
        <p:nvPicPr>
          <p:cNvPr id="5" name="Picture 4"/>
          <p:cNvPicPr>
            <a:picLocks noChangeAspect="1"/>
          </p:cNvPicPr>
          <p:nvPr/>
        </p:nvPicPr>
        <p:blipFill>
          <a:blip r:embed="rId2"/>
          <a:stretch>
            <a:fillRect/>
          </a:stretch>
        </p:blipFill>
        <p:spPr bwMode="auto">
          <a:xfrm>
            <a:off x="388864" y="2133600"/>
            <a:ext cx="4972808" cy="3733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5361671" y="1643251"/>
            <a:ext cx="3857625" cy="2447925"/>
          </a:xfrm>
          <a:prstGeom prst="rect">
            <a:avLst/>
          </a:prstGeom>
        </p:spPr>
        <p:txBody>
          <a:bodyPr/>
          <a:lstStyle>
            <a:lvl1pPr marL="216214" indent="-216214" algn="l" defTabSz="914403" rtl="0" eaLnBrk="1" fontAlgn="base" hangingPunct="1">
              <a:spcBef>
                <a:spcPct val="20000"/>
              </a:spcBef>
              <a:spcAft>
                <a:spcPct val="0"/>
              </a:spcAft>
              <a:buClr>
                <a:srgbClr val="590D25"/>
              </a:buClr>
              <a:buSzPct val="125000"/>
              <a:buFont typeface="Wingdings" panose="05000000000000000000" pitchFamily="2" charset="2"/>
              <a:buChar char="q"/>
              <a:defRPr sz="2000">
                <a:solidFill>
                  <a:schemeClr val="tx1"/>
                </a:solidFill>
                <a:latin typeface="+mn-lt"/>
                <a:ea typeface="+mn-ea"/>
                <a:cs typeface="+mn-cs"/>
              </a:defRPr>
            </a:lvl1pPr>
            <a:lvl2pPr marL="743234" indent="-286784" algn="l" defTabSz="914403" rtl="0" eaLnBrk="1" fontAlgn="base" hangingPunct="1">
              <a:spcBef>
                <a:spcPct val="20000"/>
              </a:spcBef>
              <a:spcAft>
                <a:spcPct val="0"/>
              </a:spcAft>
              <a:buClr>
                <a:srgbClr val="590D25"/>
              </a:buClr>
              <a:buFont typeface="Wingdings" panose="05000000000000000000" pitchFamily="2" charset="2"/>
              <a:buChar char="§"/>
              <a:defRPr sz="2000">
                <a:solidFill>
                  <a:schemeClr val="tx1"/>
                </a:solidFill>
                <a:latin typeface="+mn-lt"/>
              </a:defRPr>
            </a:lvl2pPr>
            <a:lvl3pPr marL="1081067" indent="-166665" algn="l" defTabSz="914403" rtl="0" eaLnBrk="1" fontAlgn="base" hangingPunct="1">
              <a:spcBef>
                <a:spcPct val="20000"/>
              </a:spcBef>
              <a:spcAft>
                <a:spcPct val="0"/>
              </a:spcAft>
              <a:buClr>
                <a:srgbClr val="590D25"/>
              </a:buClr>
              <a:buChar char="•"/>
              <a:defRPr sz="1800">
                <a:solidFill>
                  <a:schemeClr val="tx1"/>
                </a:solidFill>
                <a:latin typeface="+mn-lt"/>
              </a:defRPr>
            </a:lvl3pPr>
            <a:lvl4pPr marL="1600580" indent="-229728" algn="l" defTabSz="914403" rtl="0" eaLnBrk="1" fontAlgn="base" hangingPunct="1">
              <a:spcBef>
                <a:spcPct val="20000"/>
              </a:spcBef>
              <a:spcAft>
                <a:spcPct val="0"/>
              </a:spcAft>
              <a:buClr>
                <a:srgbClr val="590D25"/>
              </a:buClr>
              <a:buChar char="–"/>
              <a:defRPr sz="1600">
                <a:solidFill>
                  <a:schemeClr val="tx1"/>
                </a:solidFill>
                <a:latin typeface="+mn-lt"/>
              </a:defRPr>
            </a:lvl4pPr>
            <a:lvl5pPr marL="2002977" indent="-174171" algn="l" defTabSz="914403" rtl="0" eaLnBrk="1" fontAlgn="base" hangingPunct="1">
              <a:spcBef>
                <a:spcPct val="20000"/>
              </a:spcBef>
              <a:spcAft>
                <a:spcPct val="0"/>
              </a:spcAft>
              <a:buClr>
                <a:srgbClr val="590D25"/>
              </a:buClr>
              <a:buChar char="»"/>
              <a:defRPr sz="1400">
                <a:solidFill>
                  <a:schemeClr val="tx1"/>
                </a:solidFill>
                <a:latin typeface="+mn-lt"/>
              </a:defRPr>
            </a:lvl5pPr>
            <a:lvl6pPr marL="2435405" indent="-174171" algn="l" defTabSz="914403" rtl="0" eaLnBrk="1" fontAlgn="base" hangingPunct="1">
              <a:spcBef>
                <a:spcPct val="20000"/>
              </a:spcBef>
              <a:spcAft>
                <a:spcPct val="0"/>
              </a:spcAft>
              <a:buClr>
                <a:srgbClr val="660033"/>
              </a:buClr>
              <a:buChar char="»"/>
              <a:defRPr sz="1500">
                <a:solidFill>
                  <a:schemeClr val="tx1"/>
                </a:solidFill>
                <a:latin typeface="+mn-lt"/>
              </a:defRPr>
            </a:lvl6pPr>
            <a:lvl7pPr marL="2867832" indent="-174171" algn="l" defTabSz="914403" rtl="0" eaLnBrk="1" fontAlgn="base" hangingPunct="1">
              <a:spcBef>
                <a:spcPct val="20000"/>
              </a:spcBef>
              <a:spcAft>
                <a:spcPct val="0"/>
              </a:spcAft>
              <a:buClr>
                <a:srgbClr val="660033"/>
              </a:buClr>
              <a:buChar char="»"/>
              <a:defRPr sz="1500">
                <a:solidFill>
                  <a:schemeClr val="tx1"/>
                </a:solidFill>
                <a:latin typeface="+mn-lt"/>
              </a:defRPr>
            </a:lvl7pPr>
            <a:lvl8pPr marL="3300259" indent="-174171" algn="l" defTabSz="914403" rtl="0" eaLnBrk="1" fontAlgn="base" hangingPunct="1">
              <a:spcBef>
                <a:spcPct val="20000"/>
              </a:spcBef>
              <a:spcAft>
                <a:spcPct val="0"/>
              </a:spcAft>
              <a:buClr>
                <a:srgbClr val="660033"/>
              </a:buClr>
              <a:buChar char="»"/>
              <a:defRPr sz="1500">
                <a:solidFill>
                  <a:schemeClr val="tx1"/>
                </a:solidFill>
                <a:latin typeface="+mn-lt"/>
              </a:defRPr>
            </a:lvl8pPr>
            <a:lvl9pPr marL="3732685" indent="-174171" algn="l" defTabSz="914403" rtl="0" eaLnBrk="1" fontAlgn="base" hangingPunct="1">
              <a:spcBef>
                <a:spcPct val="20000"/>
              </a:spcBef>
              <a:spcAft>
                <a:spcPct val="0"/>
              </a:spcAft>
              <a:buClr>
                <a:srgbClr val="660033"/>
              </a:buClr>
              <a:buChar char="»"/>
              <a:defRPr sz="1500">
                <a:solidFill>
                  <a:schemeClr val="tx1"/>
                </a:solidFill>
                <a:latin typeface="+mn-lt"/>
              </a:defRPr>
            </a:lvl9pPr>
          </a:lstStyle>
          <a:p>
            <a:pPr>
              <a:buFont typeface="Arial" panose="020B0604020202020204" pitchFamily="34" charset="0"/>
              <a:buChar char="•"/>
            </a:pPr>
            <a:r>
              <a:rPr lang="en-US" altLang="en-US" sz="2800" kern="0" dirty="0"/>
              <a:t>Maintain food </a:t>
            </a:r>
          </a:p>
          <a:p>
            <a:pPr marL="0" indent="0">
              <a:buNone/>
            </a:pPr>
            <a:r>
              <a:rPr lang="en-US" altLang="en-US" sz="2800" kern="0" dirty="0"/>
              <a:t>  at 135</a:t>
            </a:r>
            <a:r>
              <a:rPr lang="en-US" altLang="en-US" sz="2800" kern="0" dirty="0">
                <a:sym typeface="Symbol" panose="05050102010706020507" pitchFamily="18" charset="2"/>
              </a:rPr>
              <a:t> </a:t>
            </a:r>
            <a:r>
              <a:rPr lang="en-US" altLang="en-US" sz="2800" kern="0" dirty="0"/>
              <a:t>F or above</a:t>
            </a:r>
          </a:p>
          <a:p>
            <a:pPr lvl="1">
              <a:buFont typeface="Arial" panose="020B0604020202020204" pitchFamily="34" charset="0"/>
              <a:buChar char="‒"/>
            </a:pPr>
            <a:r>
              <a:rPr lang="en-US" altLang="en-US" sz="2800" kern="0" dirty="0"/>
              <a:t>Food must be reheated prior to placing in hot holding</a:t>
            </a:r>
          </a:p>
          <a:p>
            <a:pPr algn="ctr">
              <a:buFont typeface="Arial" panose="020B0604020202020204" pitchFamily="34" charset="0"/>
              <a:buChar char="‒"/>
            </a:pPr>
            <a:endParaRPr lang="en-US" altLang="en-US" sz="2800" kern="0" dirty="0">
              <a:solidFill>
                <a:srgbClr val="002060"/>
              </a:solidFill>
            </a:endParaRPr>
          </a:p>
          <a:p>
            <a:pPr lvl="1">
              <a:buFont typeface="Arial" panose="020B0604020202020204" pitchFamily="34" charset="0"/>
              <a:buChar char="‒"/>
            </a:pPr>
            <a:r>
              <a:rPr lang="en-US" altLang="en-US" sz="2600" kern="0" dirty="0"/>
              <a:t>take internal product temperature</a:t>
            </a:r>
          </a:p>
        </p:txBody>
      </p:sp>
    </p:spTree>
    <p:extLst>
      <p:ext uri="{BB962C8B-B14F-4D97-AF65-F5344CB8AC3E}">
        <p14:creationId xmlns:p14="http://schemas.microsoft.com/office/powerpoint/2010/main" val="323737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Temperature Control</a:t>
            </a:r>
          </a:p>
        </p:txBody>
      </p:sp>
      <p:sp>
        <p:nvSpPr>
          <p:cNvPr id="2" name="Content Placeholder 1"/>
          <p:cNvSpPr>
            <a:spLocks noGrp="1"/>
          </p:cNvSpPr>
          <p:nvPr>
            <p:ph idx="1"/>
          </p:nvPr>
        </p:nvSpPr>
        <p:spPr>
          <a:xfrm>
            <a:off x="428171" y="1550294"/>
            <a:ext cx="3733800" cy="3998967"/>
          </a:xfrm>
        </p:spPr>
        <p:txBody>
          <a:bodyPr/>
          <a:lstStyle/>
          <a:p>
            <a:r>
              <a:rPr lang="en-US" sz="2400" dirty="0">
                <a:solidFill>
                  <a:srgbClr val="FF0000"/>
                </a:solidFill>
              </a:rPr>
              <a:t>HOT HOLDING</a:t>
            </a:r>
          </a:p>
          <a:p>
            <a:pPr lvl="1"/>
            <a:r>
              <a:rPr lang="en-US" sz="2400" dirty="0"/>
              <a:t>Disposable chafing dishes </a:t>
            </a:r>
          </a:p>
          <a:p>
            <a:pPr lvl="2"/>
            <a:r>
              <a:rPr lang="en-US" sz="2000" dirty="0"/>
              <a:t>(Used when electricity is not available)</a:t>
            </a:r>
          </a:p>
          <a:p>
            <a:pPr lvl="2"/>
            <a:r>
              <a:rPr lang="en-US" sz="2000" dirty="0"/>
              <a:t>Place water in pan prior to adding food pans</a:t>
            </a:r>
          </a:p>
          <a:p>
            <a:pPr lvl="2"/>
            <a:r>
              <a:rPr lang="en-US" sz="2000" dirty="0"/>
              <a:t>Allow time to warm up prior to placing food </a:t>
            </a:r>
          </a:p>
          <a:p>
            <a:pPr lvl="1"/>
            <a:endParaRPr lang="en-US" sz="1800" dirty="0">
              <a:solidFill>
                <a:srgbClr val="FF0000"/>
              </a:solidFill>
            </a:endParaRPr>
          </a:p>
        </p:txBody>
      </p:sp>
      <p:sp>
        <p:nvSpPr>
          <p:cNvPr id="4" name="Slide Number Placeholder 3"/>
          <p:cNvSpPr>
            <a:spLocks noGrp="1"/>
          </p:cNvSpPr>
          <p:nvPr>
            <p:ph type="sldNum" sz="quarter" idx="4294967295"/>
          </p:nvPr>
        </p:nvSpPr>
        <p:spPr>
          <a:xfrm>
            <a:off x="7010400" y="6510338"/>
            <a:ext cx="2133600" cy="365125"/>
          </a:xfrm>
        </p:spPr>
        <p:txBody>
          <a:bodyPr/>
          <a:lstStyle/>
          <a:p>
            <a:fld id="{09C0F965-679E-4964-9AA4-302CAD5CC36B}" type="slidenum">
              <a:rPr lang="en-US" smtClean="0"/>
              <a:pPr/>
              <a:t>49</a:t>
            </a:fld>
            <a:endParaRPr lang="en-US" dirty="0"/>
          </a:p>
        </p:txBody>
      </p:sp>
      <p:pic>
        <p:nvPicPr>
          <p:cNvPr id="1026" name="Picture 2" descr="Full Size Disposable Chafing Dish with Wire Stand &amp; Fu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11378"/>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3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Foodborne Illness </a:t>
            </a:r>
            <a:r>
              <a:rPr lang="en-US" altLang="en-US" b="0" i="1" dirty="0"/>
              <a:t>(continued)</a:t>
            </a:r>
            <a:endParaRPr lang="en-US" dirty="0"/>
          </a:p>
        </p:txBody>
      </p:sp>
      <p:sp>
        <p:nvSpPr>
          <p:cNvPr id="2" name="Content Placeholder 1"/>
          <p:cNvSpPr>
            <a:spLocks noGrp="1"/>
          </p:cNvSpPr>
          <p:nvPr>
            <p:ph idx="1"/>
          </p:nvPr>
        </p:nvSpPr>
        <p:spPr>
          <a:xfrm>
            <a:off x="514047" y="1267479"/>
            <a:ext cx="8230810" cy="4917887"/>
          </a:xfrm>
        </p:spPr>
        <p:txBody>
          <a:bodyPr/>
          <a:lstStyle/>
          <a:p>
            <a:pPr marL="0" indent="0">
              <a:buNone/>
            </a:pPr>
            <a:r>
              <a:rPr lang="en-US" sz="2800" b="1" dirty="0"/>
              <a:t>Highly susceptible populations</a:t>
            </a:r>
            <a:r>
              <a:rPr lang="en-US" sz="2400" b="1" dirty="0"/>
              <a:t>—</a:t>
            </a:r>
          </a:p>
          <a:p>
            <a:r>
              <a:rPr lang="en-US" sz="2000" dirty="0"/>
              <a:t>These people have a higher risk of getting </a:t>
            </a:r>
            <a:br>
              <a:rPr lang="en-US" sz="2000" dirty="0"/>
            </a:br>
            <a:r>
              <a:rPr lang="en-US" sz="2000" dirty="0"/>
              <a:t>a foodborne illness:</a:t>
            </a:r>
          </a:p>
          <a:p>
            <a:pPr lvl="1"/>
            <a:r>
              <a:rPr lang="en-US" sz="2000" dirty="0">
                <a:solidFill>
                  <a:srgbClr val="0000CC"/>
                </a:solidFill>
              </a:rPr>
              <a:t>Elderly people</a:t>
            </a:r>
          </a:p>
          <a:p>
            <a:pPr lvl="1"/>
            <a:r>
              <a:rPr lang="en-US" sz="2000" dirty="0">
                <a:solidFill>
                  <a:srgbClr val="0000CC"/>
                </a:solidFill>
              </a:rPr>
              <a:t>Preschool-age children</a:t>
            </a:r>
          </a:p>
          <a:p>
            <a:pPr lvl="1"/>
            <a:r>
              <a:rPr lang="en-US" sz="2000" dirty="0">
                <a:solidFill>
                  <a:srgbClr val="0000CC"/>
                </a:solidFill>
              </a:rPr>
              <a:t>People with compromised immune </a:t>
            </a:r>
            <a:br>
              <a:rPr lang="en-US" sz="2000" dirty="0">
                <a:solidFill>
                  <a:srgbClr val="0000CC"/>
                </a:solidFill>
              </a:rPr>
            </a:br>
            <a:r>
              <a:rPr lang="en-US" sz="2000" dirty="0">
                <a:solidFill>
                  <a:srgbClr val="0000CC"/>
                </a:solidFill>
              </a:rPr>
              <a:t>systems; hospital inpatients</a:t>
            </a:r>
          </a:p>
          <a:p>
            <a:pPr lvl="1"/>
            <a:r>
              <a:rPr lang="en-US" sz="2000" dirty="0">
                <a:solidFill>
                  <a:srgbClr val="0000CC"/>
                </a:solidFill>
              </a:rPr>
              <a:t>People taking certain medications</a:t>
            </a:r>
          </a:p>
          <a:p>
            <a:r>
              <a:rPr lang="en-US" sz="2000" dirty="0"/>
              <a:t>Personnel operating in a “high stress” </a:t>
            </a:r>
            <a:br>
              <a:rPr lang="en-US" sz="2000" dirty="0"/>
            </a:br>
            <a:r>
              <a:rPr lang="en-US" sz="2000" dirty="0"/>
              <a:t>environment:</a:t>
            </a:r>
          </a:p>
          <a:p>
            <a:pPr lvl="1"/>
            <a:r>
              <a:rPr lang="en-US" sz="2000" dirty="0">
                <a:solidFill>
                  <a:srgbClr val="0000CC"/>
                </a:solidFill>
              </a:rPr>
              <a:t>Soldiers in Basic Training</a:t>
            </a:r>
          </a:p>
          <a:p>
            <a:pPr lvl="1"/>
            <a:r>
              <a:rPr lang="en-US" sz="2000" dirty="0">
                <a:solidFill>
                  <a:srgbClr val="0000CC"/>
                </a:solidFill>
              </a:rPr>
              <a:t>Soldiers engaged in field training exercises </a:t>
            </a:r>
            <a:br>
              <a:rPr lang="en-US" sz="2000" dirty="0">
                <a:solidFill>
                  <a:srgbClr val="0000CC"/>
                </a:solidFill>
              </a:rPr>
            </a:br>
            <a:r>
              <a:rPr lang="en-US" sz="2000" dirty="0">
                <a:solidFill>
                  <a:srgbClr val="0000CC"/>
                </a:solidFill>
              </a:rPr>
              <a:t>lasting longer than 2 weeks</a:t>
            </a:r>
          </a:p>
          <a:p>
            <a:pPr lvl="1"/>
            <a:r>
              <a:rPr lang="en-US" sz="2000" dirty="0">
                <a:solidFill>
                  <a:srgbClr val="0000CC"/>
                </a:solidFill>
              </a:rPr>
              <a:t>Deployed personnel</a:t>
            </a:r>
          </a:p>
        </p:txBody>
      </p:sp>
      <p:pic>
        <p:nvPicPr>
          <p:cNvPr id="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3038" y="2451100"/>
            <a:ext cx="21034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4625" y="3657600"/>
            <a:ext cx="2100263"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1243013"/>
            <a:ext cx="2103437"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8829" y="4998719"/>
            <a:ext cx="2061771" cy="148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a:t>
            </a:fld>
            <a:endParaRPr lang="en-US" sz="1400"/>
          </a:p>
        </p:txBody>
      </p:sp>
    </p:spTree>
    <p:extLst>
      <p:ext uri="{BB962C8B-B14F-4D97-AF65-F5344CB8AC3E}">
        <p14:creationId xmlns:p14="http://schemas.microsoft.com/office/powerpoint/2010/main" val="47126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Temperature Control</a:t>
            </a:r>
          </a:p>
        </p:txBody>
      </p:sp>
      <p:sp>
        <p:nvSpPr>
          <p:cNvPr id="2" name="Content Placeholder 1"/>
          <p:cNvSpPr>
            <a:spLocks noGrp="1"/>
          </p:cNvSpPr>
          <p:nvPr>
            <p:ph idx="1"/>
          </p:nvPr>
        </p:nvSpPr>
        <p:spPr/>
        <p:txBody>
          <a:bodyPr/>
          <a:lstStyle/>
          <a:p>
            <a:r>
              <a:rPr lang="en-US" dirty="0">
                <a:solidFill>
                  <a:srgbClr val="FF0000"/>
                </a:solidFill>
              </a:rPr>
              <a:t>COOLING</a:t>
            </a:r>
          </a:p>
          <a:p>
            <a:pPr lvl="1"/>
            <a:r>
              <a:rPr lang="en-US" dirty="0">
                <a:solidFill>
                  <a:srgbClr val="0070C0"/>
                </a:solidFill>
              </a:rPr>
              <a:t>Ice Bath (Food should have no contact with ice)</a:t>
            </a:r>
          </a:p>
          <a:p>
            <a:pPr lvl="1"/>
            <a:r>
              <a:rPr lang="en-US" dirty="0">
                <a:solidFill>
                  <a:srgbClr val="0070C0"/>
                </a:solidFill>
              </a:rPr>
              <a:t>Reducing Quantity (Smaller Batches)</a:t>
            </a:r>
          </a:p>
        </p:txBody>
      </p:sp>
      <p:sp>
        <p:nvSpPr>
          <p:cNvPr id="4" name="Slide Number Placeholder 3"/>
          <p:cNvSpPr>
            <a:spLocks noGrp="1"/>
          </p:cNvSpPr>
          <p:nvPr>
            <p:ph type="sldNum" sz="quarter" idx="4294967295"/>
          </p:nvPr>
        </p:nvSpPr>
        <p:spPr>
          <a:xfrm>
            <a:off x="7010400" y="6510338"/>
            <a:ext cx="2133600" cy="365125"/>
          </a:xfrm>
        </p:spPr>
        <p:txBody>
          <a:bodyPr/>
          <a:lstStyle/>
          <a:p>
            <a:fld id="{09C0F965-679E-4964-9AA4-302CAD5CC36B}" type="slidenum">
              <a:rPr lang="en-US" smtClean="0"/>
              <a:pPr/>
              <a:t>50</a:t>
            </a:fld>
            <a:endParaRPr lang="en-US" dirty="0"/>
          </a:p>
        </p:txBody>
      </p:sp>
      <p:pic>
        <p:nvPicPr>
          <p:cNvPr id="5" name="Picture 4"/>
          <p:cNvPicPr>
            <a:picLocks noChangeAspect="1"/>
          </p:cNvPicPr>
          <p:nvPr/>
        </p:nvPicPr>
        <p:blipFill>
          <a:blip r:embed="rId3"/>
          <a:stretch>
            <a:fillRect/>
          </a:stretch>
        </p:blipFill>
        <p:spPr bwMode="auto">
          <a:xfrm>
            <a:off x="685800" y="2895600"/>
            <a:ext cx="3762375" cy="28273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stretch>
            <a:fillRect/>
          </a:stretch>
        </p:blipFill>
        <p:spPr bwMode="auto">
          <a:xfrm>
            <a:off x="4929407" y="2895599"/>
            <a:ext cx="3768725" cy="28273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327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Temperature Control</a:t>
            </a:r>
          </a:p>
        </p:txBody>
      </p:sp>
      <p:sp>
        <p:nvSpPr>
          <p:cNvPr id="2" name="Content Placeholder 1"/>
          <p:cNvSpPr>
            <a:spLocks noGrp="1"/>
          </p:cNvSpPr>
          <p:nvPr>
            <p:ph idx="1"/>
          </p:nvPr>
        </p:nvSpPr>
        <p:spPr/>
        <p:txBody>
          <a:bodyPr/>
          <a:lstStyle/>
          <a:p>
            <a:r>
              <a:rPr lang="en-US" dirty="0">
                <a:solidFill>
                  <a:srgbClr val="FF0000"/>
                </a:solidFill>
              </a:rPr>
              <a:t>COOLING</a:t>
            </a:r>
          </a:p>
          <a:p>
            <a:pPr lvl="1"/>
            <a:r>
              <a:rPr lang="en-US" dirty="0"/>
              <a:t>Cooked TCS food must be cooled within a total of </a:t>
            </a:r>
            <a:r>
              <a:rPr lang="en-US" u="sng" dirty="0"/>
              <a:t>6 HOURS </a:t>
            </a:r>
          </a:p>
          <a:p>
            <a:pPr lvl="2"/>
            <a:r>
              <a:rPr lang="en-US" dirty="0"/>
              <a:t>Within </a:t>
            </a:r>
            <a:r>
              <a:rPr lang="en-US" u="sng" dirty="0">
                <a:solidFill>
                  <a:srgbClr val="0070C0"/>
                </a:solidFill>
              </a:rPr>
              <a:t>2 HOURS </a:t>
            </a:r>
            <a:r>
              <a:rPr lang="en-US" dirty="0"/>
              <a:t>from 135°F to 70°F </a:t>
            </a:r>
            <a:r>
              <a:rPr lang="en-US" u="sng" dirty="0">
                <a:solidFill>
                  <a:srgbClr val="FF0000"/>
                </a:solidFill>
              </a:rPr>
              <a:t>AND</a:t>
            </a:r>
          </a:p>
          <a:p>
            <a:pPr lvl="2"/>
            <a:r>
              <a:rPr lang="en-US" dirty="0"/>
              <a:t>Within </a:t>
            </a:r>
            <a:r>
              <a:rPr lang="en-US" u="sng" dirty="0">
                <a:solidFill>
                  <a:srgbClr val="0070C0"/>
                </a:solidFill>
              </a:rPr>
              <a:t>4 HOURS </a:t>
            </a:r>
            <a:r>
              <a:rPr lang="en-US" dirty="0"/>
              <a:t>from 70°F to 41°F</a:t>
            </a:r>
          </a:p>
        </p:txBody>
      </p:sp>
      <p:sp>
        <p:nvSpPr>
          <p:cNvPr id="4" name="Slide Number Placeholder 3"/>
          <p:cNvSpPr>
            <a:spLocks noGrp="1"/>
          </p:cNvSpPr>
          <p:nvPr>
            <p:ph type="sldNum" sz="quarter" idx="4294967295"/>
          </p:nvPr>
        </p:nvSpPr>
        <p:spPr>
          <a:xfrm>
            <a:off x="7010400" y="6510338"/>
            <a:ext cx="2133600" cy="365125"/>
          </a:xfrm>
        </p:spPr>
        <p:txBody>
          <a:bodyPr/>
          <a:lstStyle/>
          <a:p>
            <a:fld id="{09C0F965-679E-4964-9AA4-302CAD5CC36B}" type="slidenum">
              <a:rPr lang="en-US" smtClean="0"/>
              <a:pPr/>
              <a:t>51</a:t>
            </a:fld>
            <a:endParaRPr lang="en-US" dirty="0"/>
          </a:p>
        </p:txBody>
      </p:sp>
      <p:pic>
        <p:nvPicPr>
          <p:cNvPr id="2050" name="Picture 2" descr="Cooling Food Safe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0"/>
            <a:ext cx="6629400" cy="329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285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altLang="en-US" dirty="0"/>
              <a:t>Time Without Temperature Control</a:t>
            </a:r>
            <a:r>
              <a:rPr lang="en-US" altLang="en-US" b="0" i="1" dirty="0"/>
              <a:t> (continued)</a:t>
            </a:r>
            <a:endParaRPr lang="en-US" dirty="0"/>
          </a:p>
        </p:txBody>
      </p:sp>
      <p:sp>
        <p:nvSpPr>
          <p:cNvPr id="2" name="Content Placeholder 1"/>
          <p:cNvSpPr>
            <a:spLocks noGrp="1"/>
          </p:cNvSpPr>
          <p:nvPr>
            <p:ph idx="1"/>
          </p:nvPr>
        </p:nvSpPr>
        <p:spPr>
          <a:xfrm>
            <a:off x="152400" y="1207848"/>
            <a:ext cx="8839200" cy="5105400"/>
          </a:xfrm>
        </p:spPr>
        <p:txBody>
          <a:bodyPr/>
          <a:lstStyle/>
          <a:p>
            <a:r>
              <a:rPr lang="en-US" altLang="en-US" sz="2200" b="1" dirty="0"/>
              <a:t>4-hour rule: Hot &amp; cold foods –</a:t>
            </a:r>
          </a:p>
          <a:p>
            <a:pPr lvl="1"/>
            <a:r>
              <a:rPr lang="en-US" altLang="en-US" sz="1800" dirty="0"/>
              <a:t>Food held at 41ºF (5ºC) or less, or at 135ºF (57ºC) or higher before removing from temperature control.</a:t>
            </a:r>
          </a:p>
          <a:p>
            <a:pPr lvl="1"/>
            <a:r>
              <a:rPr lang="en-US" altLang="en-US" sz="1800" dirty="0"/>
              <a:t>Label indicates date &amp; time removed from temperature control.</a:t>
            </a:r>
          </a:p>
          <a:p>
            <a:pPr lvl="1"/>
            <a:r>
              <a:rPr lang="en-US" altLang="en-US" sz="1800" dirty="0"/>
              <a:t>Label indicates the time that is 4 hour past the point when removed from temperature control. </a:t>
            </a:r>
            <a:r>
              <a:rPr lang="en-US" altLang="en-US" sz="1800" i="1" dirty="0">
                <a:solidFill>
                  <a:srgbClr val="0000CC"/>
                </a:solidFill>
              </a:rPr>
              <a:t>Food must be sold/consumed or discarded by this time.</a:t>
            </a:r>
          </a:p>
          <a:p>
            <a:r>
              <a:rPr lang="en-US" altLang="en-US" sz="2200" b="1" dirty="0"/>
              <a:t>6-hour rule: Cold foods only—</a:t>
            </a:r>
          </a:p>
          <a:p>
            <a:pPr lvl="1"/>
            <a:r>
              <a:rPr lang="en-US" altLang="en-US" sz="1800" dirty="0"/>
              <a:t>Food starting temp is 41ºF (5ºC) or less before initiating Time control process.</a:t>
            </a:r>
          </a:p>
          <a:p>
            <a:pPr lvl="1"/>
            <a:r>
              <a:rPr lang="en-US" altLang="en-US" sz="1800" dirty="0"/>
              <a:t>Food temperature </a:t>
            </a:r>
            <a:r>
              <a:rPr lang="en-US" altLang="en-US" sz="1800" dirty="0">
                <a:solidFill>
                  <a:srgbClr val="FF0000"/>
                </a:solidFill>
              </a:rPr>
              <a:t>does not exceed 70ºF </a:t>
            </a:r>
            <a:r>
              <a:rPr lang="en-US" altLang="en-US" sz="1800" dirty="0"/>
              <a:t>(21ºC) </a:t>
            </a:r>
            <a:br>
              <a:rPr lang="en-US" altLang="en-US" sz="1800" dirty="0"/>
            </a:br>
            <a:r>
              <a:rPr lang="en-US" altLang="en-US" sz="1800" dirty="0"/>
              <a:t>at any time. </a:t>
            </a:r>
          </a:p>
          <a:p>
            <a:pPr lvl="1"/>
            <a:r>
              <a:rPr lang="en-US" altLang="en-US" sz="1800" dirty="0"/>
              <a:t>Labeling requirements same as 4-hour rule.</a:t>
            </a:r>
          </a:p>
          <a:p>
            <a:pPr lvl="1"/>
            <a:r>
              <a:rPr lang="en-US" altLang="en-US" sz="1800" dirty="0"/>
              <a:t>Sell, consume, or discard when food temp </a:t>
            </a:r>
            <a:br>
              <a:rPr lang="en-US" altLang="en-US" sz="1800" dirty="0"/>
            </a:br>
            <a:r>
              <a:rPr lang="en-US" altLang="en-US" sz="1800" dirty="0"/>
              <a:t>reaches 70ºF or 6-hour point, whichever comes</a:t>
            </a:r>
            <a:br>
              <a:rPr lang="en-US" altLang="en-US" sz="1800" dirty="0"/>
            </a:br>
            <a:r>
              <a:rPr lang="en-US" altLang="en-US" sz="1800" dirty="0"/>
              <a:t>first.</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1177" y="4038600"/>
            <a:ext cx="2451823" cy="201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52</a:t>
            </a:fld>
            <a:endParaRPr lang="en-US" sz="1400"/>
          </a:p>
        </p:txBody>
      </p:sp>
    </p:spTree>
    <p:extLst>
      <p:ext uri="{BB962C8B-B14F-4D97-AF65-F5344CB8AC3E}">
        <p14:creationId xmlns:p14="http://schemas.microsoft.com/office/powerpoint/2010/main" val="944717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Cleaning &amp; Sanitizing</a:t>
            </a:r>
            <a:endParaRPr lang="en-US" dirty="0"/>
          </a:p>
        </p:txBody>
      </p:sp>
      <p:sp>
        <p:nvSpPr>
          <p:cNvPr id="4" name="Content Placeholder 3"/>
          <p:cNvSpPr>
            <a:spLocks noGrp="1"/>
          </p:cNvSpPr>
          <p:nvPr>
            <p:ph idx="1"/>
          </p:nvPr>
        </p:nvSpPr>
        <p:spPr>
          <a:xfrm>
            <a:off x="624873" y="1250755"/>
            <a:ext cx="8230810" cy="4759332"/>
          </a:xfrm>
        </p:spPr>
        <p:txBody>
          <a:bodyPr/>
          <a:lstStyle/>
          <a:p>
            <a:pPr marL="1374775">
              <a:spcAft>
                <a:spcPts val="4200"/>
              </a:spcAft>
            </a:pPr>
            <a:r>
              <a:rPr lang="en-US" sz="2200" dirty="0"/>
              <a:t>Proper cleaning and sanitizing is the third layer of protection to ensure food safety.</a:t>
            </a:r>
          </a:p>
          <a:p>
            <a:pPr>
              <a:spcBef>
                <a:spcPts val="7800"/>
              </a:spcBef>
            </a:pPr>
            <a:r>
              <a:rPr lang="en-US" sz="2200" b="1" dirty="0"/>
              <a:t>Task: </a:t>
            </a:r>
            <a:r>
              <a:rPr lang="en-US" sz="2200" dirty="0"/>
              <a:t>Cleaning and sanitizing food contact surfaces—</a:t>
            </a:r>
          </a:p>
          <a:p>
            <a:pPr lvl="1"/>
            <a:r>
              <a:rPr lang="en-US" dirty="0"/>
              <a:t>Manual and mechanical pot/pan, equipment, &amp; utensil washing</a:t>
            </a:r>
          </a:p>
          <a:p>
            <a:pPr lvl="1"/>
            <a:r>
              <a:rPr lang="en-US" dirty="0"/>
              <a:t>Clean-in-place food equipment &amp; food prep tables</a:t>
            </a:r>
          </a:p>
          <a:p>
            <a:pPr lvl="1"/>
            <a:r>
              <a:rPr lang="en-US" dirty="0"/>
              <a:t>Dining room tables &amp; condiment containers</a:t>
            </a:r>
          </a:p>
          <a:p>
            <a:pPr lvl="1"/>
            <a:r>
              <a:rPr lang="en-US" dirty="0"/>
              <a:t>Beverage dispensers &amp; serving lines</a:t>
            </a:r>
          </a:p>
          <a:p>
            <a:endParaRPr lang="en-US" dirty="0"/>
          </a:p>
        </p:txBody>
      </p:sp>
      <p:grpSp>
        <p:nvGrpSpPr>
          <p:cNvPr id="5" name="Group 4"/>
          <p:cNvGrpSpPr/>
          <p:nvPr/>
        </p:nvGrpSpPr>
        <p:grpSpPr>
          <a:xfrm>
            <a:off x="0" y="1314350"/>
            <a:ext cx="1828800" cy="1035000"/>
            <a:chOff x="2282371" y="1828800"/>
            <a:chExt cx="3382434" cy="1969750"/>
          </a:xfrm>
        </p:grpSpPr>
        <p:sp>
          <p:nvSpPr>
            <p:cNvPr id="6"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9" name="Text Box 10"/>
            <p:cNvSpPr txBox="1">
              <a:spLocks noChangeArrowheads="1"/>
            </p:cNvSpPr>
            <p:nvPr/>
          </p:nvSpPr>
          <p:spPr bwMode="auto">
            <a:xfrm>
              <a:off x="3269344" y="2038977"/>
              <a:ext cx="2395461" cy="76322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Proper Cleaning &amp; Sanitizing</a:t>
              </a:r>
            </a:p>
          </p:txBody>
        </p:sp>
      </p:grpSp>
      <p:sp>
        <p:nvSpPr>
          <p:cNvPr id="10" name="Text Box 15"/>
          <p:cNvSpPr txBox="1">
            <a:spLocks noChangeArrowheads="1"/>
          </p:cNvSpPr>
          <p:nvPr/>
        </p:nvSpPr>
        <p:spPr bwMode="auto">
          <a:xfrm>
            <a:off x="838200" y="2369403"/>
            <a:ext cx="7613978" cy="830997"/>
          </a:xfrm>
          <a:prstGeom prst="rect">
            <a:avLst/>
          </a:prstGeom>
          <a:solidFill>
            <a:srgbClr val="FFFF99"/>
          </a:solidFill>
          <a:ln w="12700">
            <a:solidFill>
              <a:srgbClr val="000000"/>
            </a:solidFill>
            <a:miter lim="800000"/>
            <a:headEnd/>
            <a:tailEnd/>
          </a:ln>
          <a:effectLst/>
          <a:extLst>
            <a:ext uri="{AF507438-7753-43E0-B8FC-AC1667EBCBE1}">
              <a14:hiddenEffects xmlns:a14="http://schemas.microsoft.com/office/drawing/2010/main">
                <a:effectLst>
                  <a:outerShdw dist="107763" dir="13500000" sx="75000" sy="75000" algn="tl" rotWithShape="0">
                    <a:schemeClr val="folHlink"/>
                  </a:outerShdw>
                </a:effectLst>
              </a14:hiddenEffects>
            </a:ext>
          </a:extLst>
        </p:spPr>
        <p:txBody>
          <a:bodyPr wrap="square">
            <a:spAutoFit/>
          </a:bodyPr>
          <a:lstStyle/>
          <a:p>
            <a:pPr marL="114300" lvl="1" indent="0" algn="ctr" eaLnBrk="1" hangingPunct="1">
              <a:buNone/>
              <a:defRPr/>
            </a:pPr>
            <a:r>
              <a:rPr lang="en-US" sz="2400" b="1" dirty="0" err="1">
                <a:solidFill>
                  <a:srgbClr val="C00000"/>
                </a:solidFill>
                <a:latin typeface="+mn-lt"/>
              </a:rPr>
              <a:t>Unsanitized</a:t>
            </a:r>
            <a:r>
              <a:rPr lang="en-US" sz="2400" b="1" dirty="0">
                <a:solidFill>
                  <a:srgbClr val="C00000"/>
                </a:solidFill>
                <a:latin typeface="+mn-lt"/>
              </a:rPr>
              <a:t> food utensils in DFAC resulted in 169 service members getting sick; 75 hospitalized</a:t>
            </a:r>
          </a:p>
        </p:txBody>
      </p:sp>
      <p:sp>
        <p:nvSpPr>
          <p:cNvPr id="12"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53</a:t>
            </a:fld>
            <a:endParaRPr lang="en-US" sz="1400"/>
          </a:p>
        </p:txBody>
      </p:sp>
    </p:spTree>
    <p:extLst>
      <p:ext uri="{BB962C8B-B14F-4D97-AF65-F5344CB8AC3E}">
        <p14:creationId xmlns:p14="http://schemas.microsoft.com/office/powerpoint/2010/main" val="617068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Methods for Sanitizing</a:t>
            </a:r>
          </a:p>
        </p:txBody>
      </p:sp>
      <p:sp>
        <p:nvSpPr>
          <p:cNvPr id="2" name="Content Placeholder 1"/>
          <p:cNvSpPr>
            <a:spLocks noGrp="1"/>
          </p:cNvSpPr>
          <p:nvPr>
            <p:ph idx="1"/>
          </p:nvPr>
        </p:nvSpPr>
        <p:spPr>
          <a:xfrm>
            <a:off x="679080" y="1107826"/>
            <a:ext cx="8229600" cy="2392362"/>
          </a:xfrm>
        </p:spPr>
        <p:txBody>
          <a:bodyPr/>
          <a:lstStyle/>
          <a:p>
            <a:pPr marL="1597025" indent="-347663"/>
            <a:r>
              <a:rPr lang="en-US" sz="2000" b="1" dirty="0"/>
              <a:t>Chemical Sanitizers: </a:t>
            </a:r>
            <a:r>
              <a:rPr lang="en-US" sz="2000" b="1" i="1" dirty="0">
                <a:solidFill>
                  <a:srgbClr val="0000CC"/>
                </a:solidFill>
              </a:rPr>
              <a:t>chlorine (bleach)</a:t>
            </a:r>
            <a:r>
              <a:rPr lang="en-US" sz="2000" b="1" dirty="0">
                <a:solidFill>
                  <a:srgbClr val="0000CC"/>
                </a:solidFill>
              </a:rPr>
              <a:t>, </a:t>
            </a:r>
            <a:r>
              <a:rPr lang="en-US" sz="2000" b="1" i="1" dirty="0">
                <a:solidFill>
                  <a:srgbClr val="0000CC"/>
                </a:solidFill>
              </a:rPr>
              <a:t>quaternary ammonia, </a:t>
            </a:r>
            <a:r>
              <a:rPr lang="en-US" sz="2000" b="1" dirty="0"/>
              <a:t>or</a:t>
            </a:r>
            <a:r>
              <a:rPr lang="en-US" sz="2000" b="1" dirty="0">
                <a:solidFill>
                  <a:srgbClr val="0000CC"/>
                </a:solidFill>
              </a:rPr>
              <a:t> </a:t>
            </a:r>
            <a:r>
              <a:rPr lang="en-US" sz="2000" b="1" i="1" dirty="0">
                <a:solidFill>
                  <a:srgbClr val="0000CC"/>
                </a:solidFill>
              </a:rPr>
              <a:t>iodine</a:t>
            </a:r>
            <a:r>
              <a:rPr lang="en-US" sz="2000" b="1" dirty="0"/>
              <a:t>—</a:t>
            </a:r>
          </a:p>
          <a:p>
            <a:pPr marL="2063750" lvl="1" indent="-347663">
              <a:spcBef>
                <a:spcPts val="300"/>
              </a:spcBef>
            </a:pPr>
            <a:r>
              <a:rPr lang="en-US" sz="1600" dirty="0"/>
              <a:t>Food prep tables, dining room tables, food/beverage dispensers, &amp; condiment containers</a:t>
            </a:r>
          </a:p>
          <a:p>
            <a:pPr marL="2063750" lvl="1" indent="-347663">
              <a:spcBef>
                <a:spcPts val="300"/>
              </a:spcBef>
            </a:pPr>
            <a:r>
              <a:rPr lang="en-US" sz="1600" dirty="0"/>
              <a:t>Used when hot water sanitizing cannot be achieved during mechanical or manual </a:t>
            </a:r>
            <a:r>
              <a:rPr lang="en-US" sz="1600" dirty="0" err="1"/>
              <a:t>warewashing</a:t>
            </a:r>
            <a:r>
              <a:rPr lang="en-US" sz="1600" dirty="0"/>
              <a:t>.</a:t>
            </a:r>
          </a:p>
          <a:p>
            <a:pPr marL="2063750" lvl="1" indent="-347663">
              <a:spcBef>
                <a:spcPts val="300"/>
              </a:spcBef>
            </a:pPr>
            <a:r>
              <a:rPr lang="en-US" sz="1600" dirty="0"/>
              <a:t>Requires longer time for treated surfaces to air dry.</a:t>
            </a:r>
          </a:p>
        </p:txBody>
      </p:sp>
      <p:grpSp>
        <p:nvGrpSpPr>
          <p:cNvPr id="4" name="Group 3"/>
          <p:cNvGrpSpPr/>
          <p:nvPr/>
        </p:nvGrpSpPr>
        <p:grpSpPr>
          <a:xfrm>
            <a:off x="0" y="1290778"/>
            <a:ext cx="1828800" cy="1035000"/>
            <a:chOff x="2282371" y="1828800"/>
            <a:chExt cx="3382434"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3269344" y="2038977"/>
              <a:ext cx="2395461" cy="76322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Proper Cleaning &amp; Sanitizing</a:t>
              </a:r>
            </a:p>
          </p:txBody>
        </p:sp>
      </p:grpSp>
      <p:graphicFrame>
        <p:nvGraphicFramePr>
          <p:cNvPr id="9" name="Table 8"/>
          <p:cNvGraphicFramePr>
            <a:graphicFrameLocks noGrp="1"/>
          </p:cNvGraphicFramePr>
          <p:nvPr>
            <p:extLst>
              <p:ext uri="{D42A27DB-BD31-4B8C-83A1-F6EECF244321}">
                <p14:modId xmlns:p14="http://schemas.microsoft.com/office/powerpoint/2010/main" val="3476559774"/>
              </p:ext>
            </p:extLst>
          </p:nvPr>
        </p:nvGraphicFramePr>
        <p:xfrm>
          <a:off x="341627" y="3421961"/>
          <a:ext cx="8510771" cy="3148782"/>
        </p:xfrm>
        <a:graphic>
          <a:graphicData uri="http://schemas.openxmlformats.org/drawingml/2006/table">
            <a:tbl>
              <a:tblPr firstRow="1" bandRow="1">
                <a:tableStyleId>{5940675A-B579-460E-94D1-54222C63F5DA}</a:tableStyleId>
              </a:tblPr>
              <a:tblGrid>
                <a:gridCol w="1652771">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347070">
                <a:tc gridSpan="5">
                  <a:txBody>
                    <a:bodyPr/>
                    <a:lstStyle/>
                    <a:p>
                      <a:pPr algn="ctr"/>
                      <a:r>
                        <a:rPr lang="en-US" sz="1600" b="1" dirty="0"/>
                        <a:t>Chemical Sanitizing</a:t>
                      </a:r>
                    </a:p>
                  </a:txBody>
                  <a:tcPr anchor="ctr">
                    <a:solidFill>
                      <a:srgbClr val="CCFFFF"/>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pPr algn="ctr"/>
                      <a:endParaRPr lang="en-US" b="1" dirty="0"/>
                    </a:p>
                  </a:txBody>
                  <a:tcPr anchor="ctr">
                    <a:solidFill>
                      <a:srgbClr val="CCFFFF"/>
                    </a:solidFill>
                  </a:tcPr>
                </a:tc>
                <a:extLst>
                  <a:ext uri="{0D108BD9-81ED-4DB2-BD59-A6C34878D82A}">
                    <a16:rowId xmlns:a16="http://schemas.microsoft.com/office/drawing/2014/main" val="10000"/>
                  </a:ext>
                </a:extLst>
              </a:tr>
              <a:tr h="319781">
                <a:tc rowSpan="2">
                  <a:txBody>
                    <a:bodyPr/>
                    <a:lstStyle/>
                    <a:p>
                      <a:r>
                        <a:rPr lang="en-US" sz="1600" b="1" dirty="0"/>
                        <a:t>Sanitizer Concentration</a:t>
                      </a:r>
                    </a:p>
                  </a:txBody>
                  <a:tcPr anchor="ctr">
                    <a:solidFill>
                      <a:schemeClr val="bg1"/>
                    </a:solidFill>
                  </a:tcPr>
                </a:tc>
                <a:tc gridSpan="2">
                  <a:txBody>
                    <a:bodyPr/>
                    <a:lstStyle/>
                    <a:p>
                      <a:pPr algn="ctr"/>
                      <a:r>
                        <a:rPr lang="en-US" sz="1600" b="1" dirty="0"/>
                        <a:t>Chlorine</a:t>
                      </a:r>
                    </a:p>
                  </a:txBody>
                  <a:tcPr anchor="ctr">
                    <a:solidFill>
                      <a:schemeClr val="bg1">
                        <a:lumMod val="95000"/>
                      </a:schemeClr>
                    </a:solidFill>
                  </a:tcPr>
                </a:tc>
                <a:tc hMerge="1">
                  <a:txBody>
                    <a:bodyPr/>
                    <a:lstStyle/>
                    <a:p>
                      <a:pPr algn="ctr"/>
                      <a:endParaRPr lang="en-US" b="1" dirty="0"/>
                    </a:p>
                  </a:txBody>
                  <a:tcPr anchor="ctr"/>
                </a:tc>
                <a:tc>
                  <a:txBody>
                    <a:bodyPr/>
                    <a:lstStyle/>
                    <a:p>
                      <a:pPr algn="ctr"/>
                      <a:r>
                        <a:rPr lang="en-US" sz="1600" b="1" dirty="0" err="1"/>
                        <a:t>Quats</a:t>
                      </a:r>
                      <a:endParaRPr lang="en-US" sz="1600" b="1" dirty="0"/>
                    </a:p>
                  </a:txBody>
                  <a:tcPr anchor="ctr">
                    <a:solidFill>
                      <a:schemeClr val="bg1">
                        <a:lumMod val="95000"/>
                      </a:schemeClr>
                    </a:solidFill>
                  </a:tcPr>
                </a:tc>
                <a:tc>
                  <a:txBody>
                    <a:bodyPr/>
                    <a:lstStyle/>
                    <a:p>
                      <a:pPr algn="ctr"/>
                      <a:r>
                        <a:rPr lang="en-US" sz="1600" b="1" dirty="0"/>
                        <a:t>Iodine</a:t>
                      </a:r>
                    </a:p>
                  </a:txBody>
                  <a:tcPr anchor="ctr">
                    <a:solidFill>
                      <a:schemeClr val="bg1">
                        <a:lumMod val="95000"/>
                      </a:schemeClr>
                    </a:solidFill>
                  </a:tcPr>
                </a:tc>
                <a:extLst>
                  <a:ext uri="{0D108BD9-81ED-4DB2-BD59-A6C34878D82A}">
                    <a16:rowId xmlns:a16="http://schemas.microsoft.com/office/drawing/2014/main" val="10001"/>
                  </a:ext>
                </a:extLst>
              </a:tr>
              <a:tr h="436064">
                <a:tc vMerge="1">
                  <a:txBody>
                    <a:bodyPr/>
                    <a:lstStyle/>
                    <a:p>
                      <a:endParaRPr lang="en-US" b="1" dirty="0"/>
                    </a:p>
                  </a:txBody>
                  <a:tcPr anchor="ctr"/>
                </a:tc>
                <a:tc>
                  <a:txBody>
                    <a:bodyPr/>
                    <a:lstStyle/>
                    <a:p>
                      <a:pPr algn="ctr"/>
                      <a:r>
                        <a:rPr lang="en-US" sz="1600" dirty="0">
                          <a:solidFill>
                            <a:srgbClr val="0000CC"/>
                          </a:solidFill>
                        </a:rPr>
                        <a:t>100 mg/L</a:t>
                      </a:r>
                    </a:p>
                  </a:txBody>
                  <a:tcPr anchor="ctr">
                    <a:solidFill>
                      <a:schemeClr val="bg1"/>
                    </a:solidFill>
                  </a:tcPr>
                </a:tc>
                <a:tc>
                  <a:txBody>
                    <a:bodyPr/>
                    <a:lstStyle/>
                    <a:p>
                      <a:pPr algn="ctr"/>
                      <a:r>
                        <a:rPr lang="en-US" sz="1600" dirty="0">
                          <a:solidFill>
                            <a:srgbClr val="C00000"/>
                          </a:solidFill>
                        </a:rPr>
                        <a:t>50 mg/L</a:t>
                      </a:r>
                    </a:p>
                  </a:txBody>
                  <a:tcPr anchor="ctr">
                    <a:solidFill>
                      <a:schemeClr val="bg1"/>
                    </a:solidFill>
                  </a:tcPr>
                </a:tc>
                <a:tc>
                  <a:txBody>
                    <a:bodyPr/>
                    <a:lstStyle/>
                    <a:p>
                      <a:pPr algn="ctr"/>
                      <a:r>
                        <a:rPr lang="en-US" sz="1600" i="1" u="none" dirty="0">
                          <a:solidFill>
                            <a:srgbClr val="0000CC"/>
                          </a:solidFill>
                        </a:rPr>
                        <a:t>varies</a:t>
                      </a:r>
                      <a:r>
                        <a:rPr lang="en-US" sz="1600" b="1" u="none" dirty="0">
                          <a:solidFill>
                            <a:srgbClr val="0000CC"/>
                          </a:solidFill>
                        </a:rPr>
                        <a:t>*</a:t>
                      </a:r>
                    </a:p>
                    <a:p>
                      <a:pPr algn="ctr"/>
                      <a:r>
                        <a:rPr lang="en-US" sz="1600" b="0" u="none" dirty="0">
                          <a:solidFill>
                            <a:srgbClr val="C00000"/>
                          </a:solidFill>
                        </a:rPr>
                        <a:t>(</a:t>
                      </a:r>
                      <a:r>
                        <a:rPr lang="en-US" sz="1600" b="0" u="sng" dirty="0">
                          <a:solidFill>
                            <a:srgbClr val="C00000"/>
                          </a:solidFill>
                        </a:rPr>
                        <a:t>&lt;</a:t>
                      </a:r>
                      <a:r>
                        <a:rPr lang="en-US" sz="1600" b="0" u="none" dirty="0">
                          <a:solidFill>
                            <a:srgbClr val="C00000"/>
                          </a:solidFill>
                        </a:rPr>
                        <a:t> 200 ppm)</a:t>
                      </a:r>
                      <a:endParaRPr lang="en-US" sz="1600" b="0" u="sng" dirty="0">
                        <a:solidFill>
                          <a:srgbClr val="C00000"/>
                        </a:solidFill>
                      </a:endParaRPr>
                    </a:p>
                  </a:txBody>
                  <a:tcPr anchor="ctr">
                    <a:solidFill>
                      <a:schemeClr val="bg1"/>
                    </a:solidFill>
                  </a:tcPr>
                </a:tc>
                <a:tc>
                  <a:txBody>
                    <a:bodyPr/>
                    <a:lstStyle/>
                    <a:p>
                      <a:pPr algn="ctr"/>
                      <a:r>
                        <a:rPr lang="en-US" sz="1600" dirty="0">
                          <a:solidFill>
                            <a:srgbClr val="0000CC"/>
                          </a:solidFill>
                        </a:rPr>
                        <a:t>12.5 – 25</a:t>
                      </a:r>
                      <a:r>
                        <a:rPr lang="en-US" sz="1600" b="1" dirty="0">
                          <a:solidFill>
                            <a:srgbClr val="0000CC"/>
                          </a:solidFill>
                        </a:rPr>
                        <a:t>*</a:t>
                      </a:r>
                      <a:r>
                        <a:rPr lang="en-US" sz="1600" dirty="0">
                          <a:solidFill>
                            <a:srgbClr val="0000CC"/>
                          </a:solidFill>
                        </a:rPr>
                        <a:t> mg/L</a:t>
                      </a:r>
                    </a:p>
                  </a:txBody>
                  <a:tcPr anchor="ctr">
                    <a:solidFill>
                      <a:schemeClr val="bg1"/>
                    </a:solidFill>
                  </a:tcPr>
                </a:tc>
                <a:extLst>
                  <a:ext uri="{0D108BD9-81ED-4DB2-BD59-A6C34878D82A}">
                    <a16:rowId xmlns:a16="http://schemas.microsoft.com/office/drawing/2014/main" val="10002"/>
                  </a:ext>
                </a:extLst>
              </a:tr>
              <a:tr h="436064">
                <a:tc>
                  <a:txBody>
                    <a:bodyPr/>
                    <a:lstStyle/>
                    <a:p>
                      <a:r>
                        <a:rPr lang="en-US" sz="1600" b="1" dirty="0"/>
                        <a:t>Contact Time</a:t>
                      </a:r>
                    </a:p>
                  </a:txBody>
                  <a:tcPr anchor="ctr">
                    <a:solidFill>
                      <a:schemeClr val="bg1"/>
                    </a:solidFill>
                  </a:tcPr>
                </a:tc>
                <a:tc>
                  <a:txBody>
                    <a:bodyPr/>
                    <a:lstStyle/>
                    <a:p>
                      <a:pPr algn="ctr"/>
                      <a:r>
                        <a:rPr lang="en-US" sz="1600" dirty="0">
                          <a:solidFill>
                            <a:srgbClr val="0000CC"/>
                          </a:solidFill>
                        </a:rPr>
                        <a:t>15 sec</a:t>
                      </a:r>
                    </a:p>
                  </a:txBody>
                  <a:tcPr anchor="ctr">
                    <a:solidFill>
                      <a:schemeClr val="bg1"/>
                    </a:solidFill>
                  </a:tcPr>
                </a:tc>
                <a:tc>
                  <a:txBody>
                    <a:bodyPr/>
                    <a:lstStyle/>
                    <a:p>
                      <a:pPr algn="ctr"/>
                      <a:r>
                        <a:rPr lang="en-US" sz="1600" dirty="0">
                          <a:solidFill>
                            <a:srgbClr val="C00000"/>
                          </a:solidFill>
                        </a:rPr>
                        <a:t>7 sec</a:t>
                      </a:r>
                    </a:p>
                  </a:txBody>
                  <a:tcPr anchor="ctr">
                    <a:solidFill>
                      <a:schemeClr val="bg1"/>
                    </a:solidFill>
                  </a:tcPr>
                </a:tc>
                <a:tc>
                  <a:txBody>
                    <a:bodyPr/>
                    <a:lstStyle/>
                    <a:p>
                      <a:pPr algn="ctr"/>
                      <a:r>
                        <a:rPr lang="en-US" sz="1600" dirty="0">
                          <a:solidFill>
                            <a:srgbClr val="0000CC"/>
                          </a:solidFill>
                        </a:rPr>
                        <a:t>30 sec</a:t>
                      </a:r>
                    </a:p>
                  </a:txBody>
                  <a:tcPr anchor="ctr">
                    <a:solidFill>
                      <a:schemeClr val="bg1"/>
                    </a:solidFill>
                  </a:tcPr>
                </a:tc>
                <a:tc>
                  <a:txBody>
                    <a:bodyPr/>
                    <a:lstStyle/>
                    <a:p>
                      <a:pPr algn="ctr"/>
                      <a:r>
                        <a:rPr lang="en-US" sz="1600" dirty="0">
                          <a:solidFill>
                            <a:srgbClr val="0000CC"/>
                          </a:solidFill>
                        </a:rPr>
                        <a:t>30 sec</a:t>
                      </a:r>
                    </a:p>
                  </a:txBody>
                  <a:tcPr anchor="ctr">
                    <a:solidFill>
                      <a:schemeClr val="bg1"/>
                    </a:solidFill>
                  </a:tcPr>
                </a:tc>
                <a:extLst>
                  <a:ext uri="{0D108BD9-81ED-4DB2-BD59-A6C34878D82A}">
                    <a16:rowId xmlns:a16="http://schemas.microsoft.com/office/drawing/2014/main" val="10003"/>
                  </a:ext>
                </a:extLst>
              </a:tr>
              <a:tr h="436064">
                <a:tc>
                  <a:txBody>
                    <a:bodyPr/>
                    <a:lstStyle/>
                    <a:p>
                      <a:r>
                        <a:rPr lang="en-US" sz="1600" b="1" dirty="0"/>
                        <a:t>Water Temp</a:t>
                      </a:r>
                    </a:p>
                  </a:txBody>
                  <a:tcPr anchor="ctr">
                    <a:solidFill>
                      <a:schemeClr val="bg1"/>
                    </a:solidFill>
                  </a:tcPr>
                </a:tc>
                <a:tc>
                  <a:txBody>
                    <a:bodyPr/>
                    <a:lstStyle/>
                    <a:p>
                      <a:pPr marL="0" marR="0" indent="0" algn="ctr" defTabSz="864931" rtl="0" eaLnBrk="1" fontAlgn="auto" latinLnBrk="0" hangingPunct="1">
                        <a:lnSpc>
                          <a:spcPct val="100000"/>
                        </a:lnSpc>
                        <a:spcBef>
                          <a:spcPts val="0"/>
                        </a:spcBef>
                        <a:spcAft>
                          <a:spcPts val="0"/>
                        </a:spcAft>
                        <a:buClrTx/>
                        <a:buSzTx/>
                        <a:buFontTx/>
                        <a:buNone/>
                        <a:tabLst/>
                        <a:defRPr/>
                      </a:pPr>
                      <a:r>
                        <a:rPr lang="en-US" sz="1600" dirty="0">
                          <a:solidFill>
                            <a:srgbClr val="0000CC"/>
                          </a:solidFill>
                        </a:rPr>
                        <a:t>55</a:t>
                      </a:r>
                      <a:r>
                        <a:rPr lang="en-US" sz="1600" baseline="30000" dirty="0">
                          <a:solidFill>
                            <a:srgbClr val="0000CC"/>
                          </a:solidFill>
                        </a:rPr>
                        <a:t>o</a:t>
                      </a:r>
                      <a:r>
                        <a:rPr lang="en-US" sz="1600" baseline="0" dirty="0">
                          <a:solidFill>
                            <a:srgbClr val="0000CC"/>
                          </a:solidFill>
                        </a:rPr>
                        <a:t>F (13</a:t>
                      </a:r>
                      <a:r>
                        <a:rPr lang="en-US" sz="1600" baseline="30000" dirty="0">
                          <a:solidFill>
                            <a:srgbClr val="0000CC"/>
                          </a:solidFill>
                        </a:rPr>
                        <a:t>o</a:t>
                      </a:r>
                      <a:r>
                        <a:rPr lang="en-US" sz="1600" baseline="0" dirty="0">
                          <a:solidFill>
                            <a:srgbClr val="0000CC"/>
                          </a:solidFill>
                        </a:rPr>
                        <a:t>C)</a:t>
                      </a:r>
                      <a:endParaRPr lang="en-US" sz="1600" dirty="0">
                        <a:solidFill>
                          <a:srgbClr val="0000CC"/>
                        </a:solidFill>
                      </a:endParaRPr>
                    </a:p>
                  </a:txBody>
                  <a:tcPr anchor="ctr">
                    <a:solidFill>
                      <a:schemeClr val="bg1"/>
                    </a:solidFill>
                  </a:tcPr>
                </a:tc>
                <a:tc rowSpan="2">
                  <a:txBody>
                    <a:bodyPr/>
                    <a:lstStyle/>
                    <a:p>
                      <a:pPr marL="0" marR="0" indent="0" algn="ctr" defTabSz="864931" rtl="0" eaLnBrk="1" fontAlgn="auto" latinLnBrk="0" hangingPunct="1">
                        <a:lnSpc>
                          <a:spcPct val="100000"/>
                        </a:lnSpc>
                        <a:spcBef>
                          <a:spcPts val="0"/>
                        </a:spcBef>
                        <a:spcAft>
                          <a:spcPts val="0"/>
                        </a:spcAft>
                        <a:buClrTx/>
                        <a:buSzTx/>
                        <a:buFontTx/>
                        <a:buNone/>
                        <a:tabLst/>
                        <a:defRPr/>
                      </a:pPr>
                      <a:r>
                        <a:rPr lang="en-US" sz="1600" dirty="0"/>
                        <a:t>pH </a:t>
                      </a:r>
                      <a:r>
                        <a:rPr lang="en-US" sz="1600" u="sng" dirty="0"/>
                        <a:t>&lt;</a:t>
                      </a:r>
                      <a:r>
                        <a:rPr lang="en-US" sz="1600" u="none" dirty="0"/>
                        <a:t>10, </a:t>
                      </a:r>
                      <a:r>
                        <a:rPr lang="en-US" sz="1600" dirty="0">
                          <a:solidFill>
                            <a:srgbClr val="C00000"/>
                          </a:solidFill>
                        </a:rPr>
                        <a:t>100</a:t>
                      </a:r>
                      <a:r>
                        <a:rPr lang="en-US" sz="1600" baseline="30000" dirty="0">
                          <a:solidFill>
                            <a:srgbClr val="C00000"/>
                          </a:solidFill>
                        </a:rPr>
                        <a:t>o</a:t>
                      </a:r>
                      <a:r>
                        <a:rPr lang="en-US" sz="1600" baseline="0" dirty="0">
                          <a:solidFill>
                            <a:srgbClr val="C00000"/>
                          </a:solidFill>
                        </a:rPr>
                        <a:t>F (38</a:t>
                      </a:r>
                      <a:r>
                        <a:rPr lang="en-US" sz="1600" baseline="30000" dirty="0">
                          <a:solidFill>
                            <a:srgbClr val="C00000"/>
                          </a:solidFill>
                        </a:rPr>
                        <a:t>o</a:t>
                      </a:r>
                      <a:r>
                        <a:rPr lang="en-US" sz="1600" baseline="0" dirty="0">
                          <a:solidFill>
                            <a:srgbClr val="C00000"/>
                          </a:solidFill>
                        </a:rPr>
                        <a:t>C)</a:t>
                      </a:r>
                      <a:r>
                        <a:rPr lang="en-US" sz="1600" baseline="0" dirty="0"/>
                        <a:t>, </a:t>
                      </a:r>
                      <a:r>
                        <a:rPr lang="en-US" sz="1600" b="1" baseline="0" dirty="0"/>
                        <a:t>or</a:t>
                      </a:r>
                    </a:p>
                    <a:p>
                      <a:pPr marL="0" marR="0" indent="0" algn="ctr" defTabSz="864931" rtl="0" eaLnBrk="1" fontAlgn="auto" latinLnBrk="0" hangingPunct="1">
                        <a:lnSpc>
                          <a:spcPct val="100000"/>
                        </a:lnSpc>
                        <a:spcBef>
                          <a:spcPts val="0"/>
                        </a:spcBef>
                        <a:spcAft>
                          <a:spcPts val="0"/>
                        </a:spcAft>
                        <a:buClrTx/>
                        <a:buSzTx/>
                        <a:buFontTx/>
                        <a:buNone/>
                        <a:tabLst/>
                        <a:defRPr/>
                      </a:pPr>
                      <a:r>
                        <a:rPr lang="en-US" sz="1600" baseline="0" dirty="0"/>
                        <a:t>pH </a:t>
                      </a:r>
                      <a:r>
                        <a:rPr lang="en-US" sz="1600" u="sng" baseline="0" dirty="0"/>
                        <a:t>&lt;</a:t>
                      </a:r>
                      <a:r>
                        <a:rPr lang="en-US" sz="1600" u="none" baseline="0" dirty="0"/>
                        <a:t>8, </a:t>
                      </a:r>
                      <a:r>
                        <a:rPr lang="en-US" sz="1600" u="none" baseline="0" dirty="0">
                          <a:solidFill>
                            <a:srgbClr val="C00000"/>
                          </a:solidFill>
                        </a:rPr>
                        <a:t>75</a:t>
                      </a:r>
                      <a:r>
                        <a:rPr lang="en-US" sz="1600" baseline="30000" dirty="0">
                          <a:solidFill>
                            <a:srgbClr val="C00000"/>
                          </a:solidFill>
                        </a:rPr>
                        <a:t>o</a:t>
                      </a:r>
                      <a:r>
                        <a:rPr lang="en-US" sz="1600" baseline="0" dirty="0">
                          <a:solidFill>
                            <a:srgbClr val="C00000"/>
                          </a:solidFill>
                        </a:rPr>
                        <a:t>F (24</a:t>
                      </a:r>
                      <a:r>
                        <a:rPr lang="en-US" sz="1600" baseline="30000" dirty="0">
                          <a:solidFill>
                            <a:srgbClr val="C00000"/>
                          </a:solidFill>
                        </a:rPr>
                        <a:t>o</a:t>
                      </a:r>
                      <a:r>
                        <a:rPr lang="en-US" sz="1600" baseline="0" dirty="0">
                          <a:solidFill>
                            <a:srgbClr val="C00000"/>
                          </a:solidFill>
                        </a:rPr>
                        <a:t>C)</a:t>
                      </a:r>
                      <a:endParaRPr lang="en-US" sz="1600" dirty="0">
                        <a:solidFill>
                          <a:srgbClr val="C00000"/>
                        </a:solidFill>
                      </a:endParaRPr>
                    </a:p>
                  </a:txBody>
                  <a:tcPr anchor="ctr">
                    <a:solidFill>
                      <a:schemeClr val="bg1"/>
                    </a:solidFill>
                  </a:tcPr>
                </a:tc>
                <a:tc>
                  <a:txBody>
                    <a:bodyPr/>
                    <a:lstStyle/>
                    <a:p>
                      <a:pPr marL="0" marR="0" indent="0" algn="ctr" defTabSz="864931" rtl="0" eaLnBrk="1" fontAlgn="auto" latinLnBrk="0" hangingPunct="1">
                        <a:lnSpc>
                          <a:spcPct val="100000"/>
                        </a:lnSpc>
                        <a:spcBef>
                          <a:spcPts val="0"/>
                        </a:spcBef>
                        <a:spcAft>
                          <a:spcPts val="0"/>
                        </a:spcAft>
                        <a:buClrTx/>
                        <a:buSzTx/>
                        <a:buFontTx/>
                        <a:buNone/>
                        <a:tabLst/>
                        <a:defRPr/>
                      </a:pPr>
                      <a:r>
                        <a:rPr lang="en-US" sz="1600" dirty="0"/>
                        <a:t>75</a:t>
                      </a:r>
                      <a:r>
                        <a:rPr lang="en-US" sz="1600" baseline="30000" dirty="0"/>
                        <a:t>o</a:t>
                      </a:r>
                      <a:r>
                        <a:rPr lang="en-US" sz="1600" baseline="0" dirty="0"/>
                        <a:t>F (24</a:t>
                      </a:r>
                      <a:r>
                        <a:rPr lang="en-US" sz="1600" baseline="30000" dirty="0"/>
                        <a:t>o</a:t>
                      </a:r>
                      <a:r>
                        <a:rPr lang="en-US" sz="1600" baseline="0" dirty="0"/>
                        <a:t>C)</a:t>
                      </a:r>
                      <a:endParaRPr lang="en-US" sz="1600" dirty="0"/>
                    </a:p>
                  </a:txBody>
                  <a:tcPr anchor="ctr">
                    <a:solidFill>
                      <a:schemeClr val="bg1"/>
                    </a:solidFill>
                  </a:tcPr>
                </a:tc>
                <a:tc>
                  <a:txBody>
                    <a:bodyPr/>
                    <a:lstStyle/>
                    <a:p>
                      <a:pPr marL="0" marR="0" indent="0" algn="ctr" defTabSz="864931" rtl="0" eaLnBrk="1" fontAlgn="auto" latinLnBrk="0" hangingPunct="1">
                        <a:lnSpc>
                          <a:spcPct val="100000"/>
                        </a:lnSpc>
                        <a:spcBef>
                          <a:spcPts val="0"/>
                        </a:spcBef>
                        <a:spcAft>
                          <a:spcPts val="0"/>
                        </a:spcAft>
                        <a:buClrTx/>
                        <a:buSzTx/>
                        <a:buFontTx/>
                        <a:buNone/>
                        <a:tabLst/>
                        <a:defRPr/>
                      </a:pPr>
                      <a:r>
                        <a:rPr lang="en-US" sz="1600" dirty="0"/>
                        <a:t>68</a:t>
                      </a:r>
                      <a:r>
                        <a:rPr lang="en-US" sz="1600" baseline="30000" dirty="0"/>
                        <a:t>o</a:t>
                      </a:r>
                      <a:r>
                        <a:rPr lang="en-US" sz="1600" baseline="0" dirty="0"/>
                        <a:t>F (20</a:t>
                      </a:r>
                      <a:r>
                        <a:rPr lang="en-US" sz="1600" baseline="30000" dirty="0"/>
                        <a:t>o</a:t>
                      </a:r>
                      <a:r>
                        <a:rPr lang="en-US" sz="1600" baseline="0" dirty="0"/>
                        <a:t>C)</a:t>
                      </a:r>
                      <a:endParaRPr lang="en-US" sz="1600" dirty="0"/>
                    </a:p>
                  </a:txBody>
                  <a:tcPr anchor="ctr">
                    <a:solidFill>
                      <a:schemeClr val="bg1"/>
                    </a:solidFill>
                  </a:tcPr>
                </a:tc>
                <a:extLst>
                  <a:ext uri="{0D108BD9-81ED-4DB2-BD59-A6C34878D82A}">
                    <a16:rowId xmlns:a16="http://schemas.microsoft.com/office/drawing/2014/main" val="10004"/>
                  </a:ext>
                </a:extLst>
              </a:tr>
              <a:tr h="436064">
                <a:tc>
                  <a:txBody>
                    <a:bodyPr/>
                    <a:lstStyle/>
                    <a:p>
                      <a:pPr marL="0" indent="0">
                        <a:buFont typeface="Arial" charset="0"/>
                        <a:buNone/>
                      </a:pPr>
                      <a:r>
                        <a:rPr lang="en-US" sz="1600" b="1" i="0" baseline="0" dirty="0"/>
                        <a:t>Water pH</a:t>
                      </a:r>
                    </a:p>
                  </a:txBody>
                  <a:tcPr anchor="ctr">
                    <a:solidFill>
                      <a:schemeClr val="bg1"/>
                    </a:solidFill>
                  </a:tcPr>
                </a:tc>
                <a:tc>
                  <a:txBody>
                    <a:bodyPr/>
                    <a:lstStyle/>
                    <a:p>
                      <a:pPr algn="ctr"/>
                      <a:r>
                        <a:rPr lang="en-US" sz="1600" i="0" dirty="0"/>
                        <a:t>8 or 10</a:t>
                      </a:r>
                    </a:p>
                  </a:txBody>
                  <a:tcPr anchor="ctr">
                    <a:solidFill>
                      <a:schemeClr val="bg1"/>
                    </a:solidFill>
                  </a:tcPr>
                </a:tc>
                <a:tc vMerge="1">
                  <a:txBody>
                    <a:bodyPr/>
                    <a:lstStyle/>
                    <a:p>
                      <a:endParaRPr lang="en-US" sz="1600" i="0" dirty="0"/>
                    </a:p>
                  </a:txBody>
                  <a:tcPr anchor="ctr"/>
                </a:tc>
                <a:tc>
                  <a:txBody>
                    <a:bodyPr/>
                    <a:lstStyle/>
                    <a:p>
                      <a:pPr algn="ctr"/>
                      <a:r>
                        <a:rPr lang="en-US" sz="1600" i="0" dirty="0"/>
                        <a:t>n/a</a:t>
                      </a:r>
                    </a:p>
                  </a:txBody>
                  <a:tcPr anchor="ctr">
                    <a:solidFill>
                      <a:schemeClr val="bg1"/>
                    </a:solidFill>
                  </a:tcPr>
                </a:tc>
                <a:tc>
                  <a:txBody>
                    <a:bodyPr/>
                    <a:lstStyle/>
                    <a:p>
                      <a:pPr marL="0" indent="0">
                        <a:buFont typeface="Arial" charset="0"/>
                        <a:buNone/>
                      </a:pPr>
                      <a:r>
                        <a:rPr lang="en-US" sz="1600" i="0" u="sng" baseline="0" dirty="0"/>
                        <a:t>&lt;</a:t>
                      </a:r>
                      <a:r>
                        <a:rPr lang="en-US" sz="1600" i="0" u="none" baseline="0" dirty="0"/>
                        <a:t> 5.0*</a:t>
                      </a:r>
                      <a:endParaRPr lang="en-US" sz="1600" i="0" u="sng" baseline="0" dirty="0"/>
                    </a:p>
                  </a:txBody>
                  <a:tcPr anchor="ctr">
                    <a:solidFill>
                      <a:schemeClr val="bg1"/>
                    </a:solidFill>
                  </a:tcPr>
                </a:tc>
                <a:extLst>
                  <a:ext uri="{0D108BD9-81ED-4DB2-BD59-A6C34878D82A}">
                    <a16:rowId xmlns:a16="http://schemas.microsoft.com/office/drawing/2014/main" val="10005"/>
                  </a:ext>
                </a:extLst>
              </a:tr>
              <a:tr h="552348">
                <a:tc gridSpan="5">
                  <a:txBody>
                    <a:bodyPr/>
                    <a:lstStyle/>
                    <a:p>
                      <a:pPr marL="0" indent="0">
                        <a:buFont typeface="Arial" charset="0"/>
                        <a:buNone/>
                      </a:pPr>
                      <a:r>
                        <a:rPr lang="en-US" sz="1600" b="1" i="1" baseline="0" dirty="0"/>
                        <a:t>* </a:t>
                      </a:r>
                      <a:r>
                        <a:rPr lang="en-US" sz="1600" b="0" i="1" baseline="0" dirty="0"/>
                        <a:t> Solution concentration prepared per manufacturers’ instruction; pH for iodine must not exceed manufacturer’s specification.</a:t>
                      </a:r>
                      <a:endParaRPr lang="en-US" sz="1600" b="1" i="1" baseline="0" dirty="0"/>
                    </a:p>
                  </a:txBody>
                  <a:tcPr anchor="ctr">
                    <a:solidFill>
                      <a:schemeClr val="bg1"/>
                    </a:solidFill>
                  </a:tcPr>
                </a:tc>
                <a:tc hMerge="1">
                  <a:txBody>
                    <a:bodyPr/>
                    <a:lstStyle/>
                    <a:p>
                      <a:pPr algn="ctr"/>
                      <a:endParaRPr lang="en-US" sz="1600" i="0" dirty="0"/>
                    </a:p>
                  </a:txBody>
                  <a:tcPr anchor="ctr"/>
                </a:tc>
                <a:tc hMerge="1">
                  <a:txBody>
                    <a:bodyPr/>
                    <a:lstStyle/>
                    <a:p>
                      <a:endParaRPr lang="en-US" sz="1600" i="0" dirty="0"/>
                    </a:p>
                  </a:txBody>
                  <a:tcPr anchor="ctr"/>
                </a:tc>
                <a:tc hMerge="1">
                  <a:txBody>
                    <a:bodyPr/>
                    <a:lstStyle/>
                    <a:p>
                      <a:pPr algn="ctr"/>
                      <a:endParaRPr lang="en-US" sz="1600" i="0" dirty="0"/>
                    </a:p>
                  </a:txBody>
                  <a:tcPr anchor="ctr"/>
                </a:tc>
                <a:tc hMerge="1">
                  <a:txBody>
                    <a:bodyPr/>
                    <a:lstStyle/>
                    <a:p>
                      <a:pPr marL="0" indent="0">
                        <a:buFont typeface="Arial" charset="0"/>
                        <a:buNone/>
                      </a:pPr>
                      <a:endParaRPr lang="en-US" sz="1600" i="0" u="sng" baseline="0" dirty="0"/>
                    </a:p>
                  </a:txBody>
                  <a:tcPr anchor="ctr"/>
                </a:tc>
                <a:extLst>
                  <a:ext uri="{0D108BD9-81ED-4DB2-BD59-A6C34878D82A}">
                    <a16:rowId xmlns:a16="http://schemas.microsoft.com/office/drawing/2014/main" val="10006"/>
                  </a:ext>
                </a:extLst>
              </a:tr>
            </a:tbl>
          </a:graphicData>
        </a:graphic>
      </p:graphicFrame>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54</a:t>
            </a:fld>
            <a:endParaRPr lang="en-US" sz="1400"/>
          </a:p>
        </p:txBody>
      </p:sp>
    </p:spTree>
    <p:extLst>
      <p:ext uri="{BB962C8B-B14F-4D97-AF65-F5344CB8AC3E}">
        <p14:creationId xmlns:p14="http://schemas.microsoft.com/office/powerpoint/2010/main" val="2172821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8519"/>
            <a:ext cx="8229600" cy="590550"/>
          </a:xfrm>
        </p:spPr>
        <p:txBody>
          <a:bodyPr/>
          <a:lstStyle/>
          <a:p>
            <a:r>
              <a:rPr lang="en-US" dirty="0"/>
              <a:t>When Chemical Sanitizers </a:t>
            </a:r>
            <a:br>
              <a:rPr lang="en-US" dirty="0"/>
            </a:br>
            <a:r>
              <a:rPr lang="en-US" dirty="0"/>
              <a:t>are Used…</a:t>
            </a:r>
          </a:p>
        </p:txBody>
      </p:sp>
      <p:sp>
        <p:nvSpPr>
          <p:cNvPr id="2" name="Content Placeholder 1"/>
          <p:cNvSpPr>
            <a:spLocks noGrp="1"/>
          </p:cNvSpPr>
          <p:nvPr>
            <p:ph idx="1"/>
          </p:nvPr>
        </p:nvSpPr>
        <p:spPr/>
        <p:txBody>
          <a:bodyPr/>
          <a:lstStyle/>
          <a:p>
            <a:pPr marL="1716088" indent="-342900">
              <a:spcBef>
                <a:spcPts val="600"/>
              </a:spcBef>
              <a:spcAft>
                <a:spcPts val="600"/>
              </a:spcAft>
            </a:pPr>
            <a:r>
              <a:rPr lang="en-US" sz="2200" dirty="0"/>
              <a:t>Prepare fresh solution daily and as often as necessary to maintain proper concentration.</a:t>
            </a:r>
          </a:p>
          <a:p>
            <a:pPr marL="2243138" lvl="1" indent="-342900">
              <a:spcBef>
                <a:spcPts val="0"/>
              </a:spcBef>
              <a:spcAft>
                <a:spcPts val="600"/>
              </a:spcAft>
            </a:pPr>
            <a:r>
              <a:rPr lang="en-US" dirty="0">
                <a:cs typeface="Arial" charset="0"/>
              </a:rPr>
              <a:t>Concentration will dissipate over time, by heat </a:t>
            </a:r>
            <a:r>
              <a:rPr lang="en-US" i="1" dirty="0">
                <a:cs typeface="Arial" charset="0"/>
              </a:rPr>
              <a:t>(hot water)</a:t>
            </a:r>
            <a:r>
              <a:rPr lang="en-US" dirty="0">
                <a:cs typeface="Arial" charset="0"/>
              </a:rPr>
              <a:t>, contamination </a:t>
            </a:r>
            <a:r>
              <a:rPr lang="en-US" i="1" dirty="0">
                <a:cs typeface="Arial" charset="0"/>
              </a:rPr>
              <a:t>(food debris), </a:t>
            </a:r>
            <a:r>
              <a:rPr lang="en-US" dirty="0">
                <a:cs typeface="Arial" charset="0"/>
              </a:rPr>
              <a:t>&amp; soapy water.</a:t>
            </a:r>
            <a:endParaRPr lang="en-US" dirty="0"/>
          </a:p>
          <a:p>
            <a:pPr marL="344488" indent="-342900">
              <a:spcBef>
                <a:spcPts val="1200"/>
              </a:spcBef>
              <a:spcAft>
                <a:spcPts val="1200"/>
              </a:spcAft>
            </a:pPr>
            <a:r>
              <a:rPr lang="en-US" sz="2200" dirty="0"/>
              <a:t>Prepare according to manufacturer’s instruction.</a:t>
            </a:r>
          </a:p>
          <a:p>
            <a:pPr marL="344488" indent="-342900">
              <a:spcBef>
                <a:spcPts val="1200"/>
              </a:spcBef>
              <a:spcAft>
                <a:spcPts val="1200"/>
              </a:spcAft>
            </a:pPr>
            <a:r>
              <a:rPr lang="en-US" sz="2200" dirty="0"/>
              <a:t>Do </a:t>
            </a:r>
            <a:r>
              <a:rPr lang="en-US" sz="2200" b="1" dirty="0">
                <a:solidFill>
                  <a:srgbClr val="C00000"/>
                </a:solidFill>
              </a:rPr>
              <a:t>NOT</a:t>
            </a:r>
            <a:r>
              <a:rPr lang="en-US" sz="2200" dirty="0">
                <a:solidFill>
                  <a:srgbClr val="C00000"/>
                </a:solidFill>
              </a:rPr>
              <a:t> </a:t>
            </a:r>
            <a:r>
              <a:rPr lang="en-US" sz="2200" dirty="0"/>
              <a:t>mix different chemical agents in the same solution.</a:t>
            </a:r>
          </a:p>
        </p:txBody>
      </p:sp>
      <p:grpSp>
        <p:nvGrpSpPr>
          <p:cNvPr id="4" name="Group 3"/>
          <p:cNvGrpSpPr/>
          <p:nvPr/>
        </p:nvGrpSpPr>
        <p:grpSpPr>
          <a:xfrm>
            <a:off x="0" y="1371600"/>
            <a:ext cx="1828800" cy="1035000"/>
            <a:chOff x="2282371" y="1828800"/>
            <a:chExt cx="3382434"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3269344" y="2038977"/>
              <a:ext cx="2395461" cy="76322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Proper Cleaning &amp; Sanitizing</a:t>
              </a:r>
            </a:p>
          </p:txBody>
        </p:sp>
      </p:grpSp>
      <p:sp>
        <p:nvSpPr>
          <p:cNvPr id="10"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55</a:t>
            </a:fld>
            <a:endParaRPr lang="en-US" sz="1400"/>
          </a:p>
        </p:txBody>
      </p:sp>
    </p:spTree>
    <p:extLst>
      <p:ext uri="{BB962C8B-B14F-4D97-AF65-F5344CB8AC3E}">
        <p14:creationId xmlns:p14="http://schemas.microsoft.com/office/powerpoint/2010/main" val="1904551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Chemical Sanitizers </a:t>
            </a:r>
            <a:r>
              <a:rPr lang="en-US" b="0" i="1" dirty="0"/>
              <a:t>(continued)</a:t>
            </a:r>
            <a:endParaRPr lang="en-US" dirty="0"/>
          </a:p>
        </p:txBody>
      </p:sp>
      <p:sp>
        <p:nvSpPr>
          <p:cNvPr id="2" name="Content Placeholder 1"/>
          <p:cNvSpPr>
            <a:spLocks noGrp="1"/>
          </p:cNvSpPr>
          <p:nvPr>
            <p:ph idx="1"/>
          </p:nvPr>
        </p:nvSpPr>
        <p:spPr>
          <a:xfrm>
            <a:off x="496351" y="1225356"/>
            <a:ext cx="8230810" cy="4759332"/>
          </a:xfrm>
        </p:spPr>
        <p:txBody>
          <a:bodyPr/>
          <a:lstStyle/>
          <a:p>
            <a:pPr marL="1606550" indent="-342900">
              <a:spcBef>
                <a:spcPts val="0"/>
              </a:spcBef>
              <a:spcAft>
                <a:spcPts val="600"/>
              </a:spcAft>
            </a:pPr>
            <a:r>
              <a:rPr lang="en-US" sz="2200" dirty="0"/>
              <a:t>Use chemical test kit or test paper to verify concentration of the prepared solution—</a:t>
            </a:r>
          </a:p>
          <a:p>
            <a:pPr marL="2176463" lvl="1" indent="-347663" defTabSz="1203325">
              <a:spcBef>
                <a:spcPts val="0"/>
              </a:spcBef>
              <a:spcAft>
                <a:spcPts val="600"/>
              </a:spcAft>
            </a:pPr>
            <a:r>
              <a:rPr lang="en-US" dirty="0"/>
              <a:t>Conducted each time a solution is prepared!</a:t>
            </a:r>
          </a:p>
          <a:p>
            <a:pPr marL="2176463" lvl="1" indent="-347663" defTabSz="1203325">
              <a:spcBef>
                <a:spcPts val="0"/>
              </a:spcBef>
              <a:spcAft>
                <a:spcPts val="600"/>
              </a:spcAft>
            </a:pPr>
            <a:r>
              <a:rPr lang="en-US" dirty="0"/>
              <a:t>Minimum required concentration achieved.</a:t>
            </a:r>
          </a:p>
          <a:p>
            <a:pPr marL="2176463" lvl="1" indent="-347663" defTabSz="1203325">
              <a:spcBef>
                <a:spcPts val="0"/>
              </a:spcBef>
              <a:spcAft>
                <a:spcPts val="600"/>
              </a:spcAft>
            </a:pPr>
            <a:r>
              <a:rPr lang="en-US" dirty="0"/>
              <a:t>Maximum concentration </a:t>
            </a:r>
            <a:r>
              <a:rPr lang="en-US" b="1" dirty="0">
                <a:solidFill>
                  <a:srgbClr val="C00000"/>
                </a:solidFill>
              </a:rPr>
              <a:t>NOT</a:t>
            </a:r>
            <a:r>
              <a:rPr lang="en-US" dirty="0"/>
              <a:t> exceeded.</a:t>
            </a:r>
          </a:p>
          <a:p>
            <a:pPr marL="2176463" lvl="1" indent="-347663" defTabSz="1203325">
              <a:spcBef>
                <a:spcPts val="0"/>
              </a:spcBef>
              <a:spcAft>
                <a:spcPts val="600"/>
              </a:spcAft>
            </a:pPr>
            <a:r>
              <a:rPr lang="en-US" dirty="0"/>
              <a:t>Spot check throughout the day or period of use.</a:t>
            </a:r>
          </a:p>
          <a:p>
            <a:pPr marL="352425" indent="-347663" defTabSz="1203325">
              <a:spcBef>
                <a:spcPts val="600"/>
              </a:spcBef>
              <a:spcAft>
                <a:spcPts val="600"/>
              </a:spcAft>
            </a:pPr>
            <a:r>
              <a:rPr lang="en-US" sz="2200" dirty="0"/>
              <a:t>Second clear water rinse required when </a:t>
            </a:r>
            <a:br>
              <a:rPr lang="en-US" sz="2200" dirty="0"/>
            </a:br>
            <a:r>
              <a:rPr lang="en-US" sz="2200" dirty="0"/>
              <a:t>sanitizer concentrations are exceeded—</a:t>
            </a:r>
          </a:p>
          <a:p>
            <a:pPr marL="879475" lvl="1" indent="-347663" defTabSz="1203325">
              <a:spcBef>
                <a:spcPts val="0"/>
              </a:spcBef>
              <a:spcAft>
                <a:spcPts val="600"/>
              </a:spcAft>
            </a:pPr>
            <a:r>
              <a:rPr lang="en-US" dirty="0"/>
              <a:t>Chlorine &gt; 200 mg/L</a:t>
            </a:r>
          </a:p>
          <a:p>
            <a:pPr marL="879475" lvl="1" indent="-347663" defTabSz="1203325">
              <a:spcBef>
                <a:spcPts val="0"/>
              </a:spcBef>
              <a:spcAft>
                <a:spcPts val="600"/>
              </a:spcAft>
            </a:pPr>
            <a:r>
              <a:rPr lang="en-US" dirty="0" err="1"/>
              <a:t>Quats</a:t>
            </a:r>
            <a:r>
              <a:rPr lang="en-US" dirty="0"/>
              <a:t> &gt; 200 mg/L</a:t>
            </a:r>
          </a:p>
          <a:p>
            <a:pPr marL="879475" lvl="1" indent="-347663" defTabSz="1203325">
              <a:spcBef>
                <a:spcPts val="0"/>
              </a:spcBef>
              <a:spcAft>
                <a:spcPts val="600"/>
              </a:spcAft>
            </a:pPr>
            <a:r>
              <a:rPr lang="en-US" dirty="0"/>
              <a:t>Iodine &gt; 25 mg/L</a:t>
            </a:r>
          </a:p>
        </p:txBody>
      </p:sp>
      <p:grpSp>
        <p:nvGrpSpPr>
          <p:cNvPr id="4" name="Group 3"/>
          <p:cNvGrpSpPr/>
          <p:nvPr/>
        </p:nvGrpSpPr>
        <p:grpSpPr>
          <a:xfrm>
            <a:off x="0" y="1371600"/>
            <a:ext cx="1828800" cy="1035000"/>
            <a:chOff x="2282371" y="1828800"/>
            <a:chExt cx="3382434"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3269344" y="2038977"/>
              <a:ext cx="2395461" cy="76322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Proper Cleaning &amp; Sanitizing</a:t>
              </a:r>
            </a:p>
          </p:txBody>
        </p:sp>
      </p:grpSp>
      <p:pic>
        <p:nvPicPr>
          <p:cNvPr id="9" name="Picture 4" descr="sanatizertestkit.bmp                                           0000B932Laura T.                       B2394060:"/>
          <p:cNvPicPr>
            <a:picLocks noChangeAspect="1" noChangeArrowheads="1"/>
          </p:cNvPicPr>
          <p:nvPr/>
        </p:nvPicPr>
        <p:blipFill>
          <a:blip r:embed="rId3" cstate="print"/>
          <a:srcRect/>
          <a:stretch>
            <a:fillRect/>
          </a:stretch>
        </p:blipFill>
        <p:spPr bwMode="auto">
          <a:xfrm>
            <a:off x="6545317" y="3922986"/>
            <a:ext cx="2175710" cy="2362200"/>
          </a:xfrm>
          <a:prstGeom prst="rect">
            <a:avLst/>
          </a:prstGeom>
          <a:noFill/>
          <a:ln w="25400">
            <a:solidFill>
              <a:srgbClr val="000000"/>
            </a:solidFill>
            <a:miter lim="800000"/>
            <a:headEnd/>
            <a:tailEnd/>
          </a:ln>
        </p:spPr>
      </p:pic>
      <p:sp>
        <p:nvSpPr>
          <p:cNvPr id="11"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56</a:t>
            </a:fld>
            <a:endParaRPr lang="en-US" sz="1400"/>
          </a:p>
        </p:txBody>
      </p:sp>
    </p:spTree>
    <p:extLst>
      <p:ext uri="{BB962C8B-B14F-4D97-AF65-F5344CB8AC3E}">
        <p14:creationId xmlns:p14="http://schemas.microsoft.com/office/powerpoint/2010/main" val="597220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Bleach Solutions</a:t>
            </a:r>
          </a:p>
        </p:txBody>
      </p:sp>
      <p:sp>
        <p:nvSpPr>
          <p:cNvPr id="2" name="Content Placeholder 1"/>
          <p:cNvSpPr>
            <a:spLocks noGrp="1"/>
          </p:cNvSpPr>
          <p:nvPr>
            <p:ph idx="1"/>
          </p:nvPr>
        </p:nvSpPr>
        <p:spPr>
          <a:xfrm>
            <a:off x="457200" y="1219200"/>
            <a:ext cx="8229600" cy="2667000"/>
          </a:xfrm>
        </p:spPr>
        <p:txBody>
          <a:bodyPr/>
          <a:lstStyle/>
          <a:p>
            <a:r>
              <a:rPr lang="en-US" sz="2200" dirty="0"/>
              <a:t>Use only plain, liquid-type, household bleach.</a:t>
            </a:r>
          </a:p>
          <a:p>
            <a:pPr lvl="1"/>
            <a:r>
              <a:rPr lang="en-US" dirty="0">
                <a:solidFill>
                  <a:srgbClr val="C00000"/>
                </a:solidFill>
              </a:rPr>
              <a:t>Scented &amp; gel products prohibited!</a:t>
            </a:r>
          </a:p>
          <a:p>
            <a:pPr lvl="1"/>
            <a:r>
              <a:rPr lang="en-US" dirty="0">
                <a:solidFill>
                  <a:srgbClr val="C00000"/>
                </a:solidFill>
              </a:rPr>
              <a:t>Industrial-strength products prohibited!</a:t>
            </a:r>
          </a:p>
          <a:p>
            <a:pPr lvl="1"/>
            <a:r>
              <a:rPr lang="en-US" dirty="0"/>
              <a:t>Check product’s base concentration </a:t>
            </a:r>
            <a:r>
              <a:rPr lang="en-US" i="1" dirty="0">
                <a:solidFill>
                  <a:srgbClr val="0000CC"/>
                </a:solidFill>
              </a:rPr>
              <a:t>(5.25 - 6% </a:t>
            </a:r>
            <a:r>
              <a:rPr lang="en-US" i="1" dirty="0"/>
              <a:t>or</a:t>
            </a:r>
            <a:r>
              <a:rPr lang="en-US" i="1" dirty="0">
                <a:solidFill>
                  <a:srgbClr val="0000CC"/>
                </a:solidFill>
              </a:rPr>
              <a:t> </a:t>
            </a:r>
            <a:br>
              <a:rPr lang="en-US" i="1" dirty="0">
                <a:solidFill>
                  <a:srgbClr val="0000CC"/>
                </a:solidFill>
              </a:rPr>
            </a:br>
            <a:r>
              <a:rPr lang="en-US" i="1" dirty="0">
                <a:solidFill>
                  <a:srgbClr val="0000CC"/>
                </a:solidFill>
              </a:rPr>
              <a:t>8.25% strength) </a:t>
            </a:r>
            <a:r>
              <a:rPr lang="en-US" dirty="0"/>
              <a:t>to ensure proper mixing formula is used.</a:t>
            </a:r>
            <a:endParaRPr lang="en-US" i="1" dirty="0">
              <a:solidFill>
                <a:srgbClr val="0000C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53062525"/>
              </p:ext>
            </p:extLst>
          </p:nvPr>
        </p:nvGraphicFramePr>
        <p:xfrm>
          <a:off x="722312" y="3733800"/>
          <a:ext cx="7583487" cy="2656840"/>
        </p:xfrm>
        <a:graphic>
          <a:graphicData uri="http://schemas.openxmlformats.org/drawingml/2006/table">
            <a:tbl>
              <a:tblPr firstRow="1" bandRow="1">
                <a:tableStyleId>{5940675A-B579-460E-94D1-54222C63F5DA}</a:tableStyleId>
              </a:tblPr>
              <a:tblGrid>
                <a:gridCol w="1798146">
                  <a:extLst>
                    <a:ext uri="{9D8B030D-6E8A-4147-A177-3AD203B41FA5}">
                      <a16:colId xmlns:a16="http://schemas.microsoft.com/office/drawing/2014/main" val="20000"/>
                    </a:ext>
                  </a:extLst>
                </a:gridCol>
                <a:gridCol w="3011569">
                  <a:extLst>
                    <a:ext uri="{9D8B030D-6E8A-4147-A177-3AD203B41FA5}">
                      <a16:colId xmlns:a16="http://schemas.microsoft.com/office/drawing/2014/main" val="20001"/>
                    </a:ext>
                  </a:extLst>
                </a:gridCol>
                <a:gridCol w="2773772">
                  <a:extLst>
                    <a:ext uri="{9D8B030D-6E8A-4147-A177-3AD203B41FA5}">
                      <a16:colId xmlns:a16="http://schemas.microsoft.com/office/drawing/2014/main" val="20002"/>
                    </a:ext>
                  </a:extLst>
                </a:gridCol>
              </a:tblGrid>
              <a:tr h="370840">
                <a:tc rowSpan="2">
                  <a:txBody>
                    <a:bodyPr/>
                    <a:lstStyle/>
                    <a:p>
                      <a:r>
                        <a:rPr lang="en-US" sz="1800" b="1" baseline="0" dirty="0"/>
                        <a:t>Preparation Type</a:t>
                      </a:r>
                      <a:endParaRPr lang="en-US" sz="1800" b="1" dirty="0"/>
                    </a:p>
                  </a:txBody>
                  <a:tcPr anchor="ctr"/>
                </a:tc>
                <a:tc gridSpan="2">
                  <a:txBody>
                    <a:bodyPr/>
                    <a:lstStyle/>
                    <a:p>
                      <a:pPr algn="ctr"/>
                      <a:r>
                        <a:rPr lang="en-US" sz="1800" b="1" dirty="0"/>
                        <a:t>Chlorine </a:t>
                      </a:r>
                      <a:r>
                        <a:rPr lang="en-US" sz="1800" b="1" baseline="0" dirty="0"/>
                        <a:t>Product Base Strength</a:t>
                      </a:r>
                      <a:endParaRPr lang="en-US" sz="1800" b="1" dirty="0"/>
                    </a:p>
                  </a:txBody>
                  <a:tcPr anchor="ct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sz="1800" dirty="0"/>
                    </a:p>
                  </a:txBody>
                  <a:tcPr/>
                </a:tc>
                <a:tc>
                  <a:txBody>
                    <a:bodyPr/>
                    <a:lstStyle/>
                    <a:p>
                      <a:pPr algn="ctr"/>
                      <a:r>
                        <a:rPr lang="en-US" sz="1800" b="1" dirty="0"/>
                        <a:t>5.25% to 6%</a:t>
                      </a:r>
                    </a:p>
                  </a:txBody>
                  <a:tcPr anchor="ctr">
                    <a:solidFill>
                      <a:srgbClr val="FFFF00"/>
                    </a:solidFill>
                  </a:tcPr>
                </a:tc>
                <a:tc>
                  <a:txBody>
                    <a:bodyPr/>
                    <a:lstStyle/>
                    <a:p>
                      <a:pPr algn="ctr"/>
                      <a:r>
                        <a:rPr lang="en-US" sz="1800" b="1" dirty="0"/>
                        <a:t>8.25%</a:t>
                      </a:r>
                    </a:p>
                  </a:txBody>
                  <a:tcPr anchor="ctr">
                    <a:solidFill>
                      <a:srgbClr val="99FF66"/>
                    </a:solidFill>
                  </a:tcPr>
                </a:tc>
                <a:extLst>
                  <a:ext uri="{0D108BD9-81ED-4DB2-BD59-A6C34878D82A}">
                    <a16:rowId xmlns:a16="http://schemas.microsoft.com/office/drawing/2014/main" val="10001"/>
                  </a:ext>
                </a:extLst>
              </a:tr>
              <a:tr h="858520">
                <a:tc>
                  <a:txBody>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800" b="1" dirty="0"/>
                        <a:t>Bulk (sink)</a:t>
                      </a:r>
                    </a:p>
                  </a:txBody>
                  <a:tcPr anchor="ctr"/>
                </a:tc>
                <a:tc>
                  <a:txBody>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2 Tablespoons (30 ml) per </a:t>
                      </a:r>
                    </a:p>
                    <a:p>
                      <a:pPr marL="0" marR="0" indent="0" algn="l" defTabSz="864931"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4 gallons (15.2 L) water</a:t>
                      </a:r>
                      <a:endParaRPr lang="en-US" sz="1800" dirty="0"/>
                    </a:p>
                  </a:txBody>
                  <a:tcPr anchor="ctr"/>
                </a:tc>
                <a:tc>
                  <a:txBody>
                    <a:bodyPr/>
                    <a:lstStyle/>
                    <a:p>
                      <a:r>
                        <a:rPr lang="en-US" sz="1800" kern="1200" dirty="0">
                          <a:solidFill>
                            <a:schemeClr val="tx1"/>
                          </a:solidFill>
                          <a:effectLst/>
                          <a:latin typeface="+mn-lt"/>
                          <a:ea typeface="+mn-ea"/>
                          <a:cs typeface="+mn-cs"/>
                        </a:rPr>
                        <a:t>4 teaspoons (20 ml) per </a:t>
                      </a:r>
                    </a:p>
                    <a:p>
                      <a:r>
                        <a:rPr lang="en-US" sz="1800" kern="1200" dirty="0">
                          <a:solidFill>
                            <a:schemeClr val="tx1"/>
                          </a:solidFill>
                          <a:effectLst/>
                          <a:latin typeface="+mn-lt"/>
                          <a:ea typeface="+mn-ea"/>
                          <a:cs typeface="+mn-cs"/>
                        </a:rPr>
                        <a:t>4 gallons (15.2 L) water</a:t>
                      </a:r>
                      <a:endParaRPr lang="en-US" sz="1800" dirty="0"/>
                    </a:p>
                  </a:txBody>
                  <a:tcPr anchor="ctr"/>
                </a:tc>
                <a:extLst>
                  <a:ext uri="{0D108BD9-81ED-4DB2-BD59-A6C34878D82A}">
                    <a16:rowId xmlns:a16="http://schemas.microsoft.com/office/drawing/2014/main" val="10002"/>
                  </a:ext>
                </a:extLst>
              </a:tr>
              <a:tr h="1056640">
                <a:tc>
                  <a:txBody>
                    <a:bodyPr/>
                    <a:lstStyle/>
                    <a:p>
                      <a:pPr marL="0" marR="0" indent="0" algn="l" defTabSz="864931" rtl="0" eaLnBrk="1" fontAlgn="auto" latinLnBrk="0" hangingPunct="1">
                        <a:lnSpc>
                          <a:spcPct val="100000"/>
                        </a:lnSpc>
                        <a:spcBef>
                          <a:spcPts val="0"/>
                        </a:spcBef>
                        <a:spcAft>
                          <a:spcPts val="0"/>
                        </a:spcAft>
                        <a:buClrTx/>
                        <a:buSzTx/>
                        <a:buFontTx/>
                        <a:buNone/>
                        <a:tabLst/>
                        <a:defRPr/>
                      </a:pPr>
                      <a:r>
                        <a:rPr lang="en-US" sz="1800" b="1" dirty="0"/>
                        <a:t>Spray Bottle</a:t>
                      </a:r>
                    </a:p>
                  </a:txBody>
                  <a:tcPr anchor="ctr"/>
                </a:tc>
                <a:tc>
                  <a:txBody>
                    <a:bodyPr/>
                    <a:lstStyle/>
                    <a:p>
                      <a:r>
                        <a:rPr lang="en-US" sz="1800" kern="1200" dirty="0">
                          <a:solidFill>
                            <a:schemeClr val="tx1"/>
                          </a:solidFill>
                          <a:effectLst/>
                          <a:latin typeface="+mn-lt"/>
                          <a:ea typeface="+mn-ea"/>
                          <a:cs typeface="+mn-cs"/>
                        </a:rPr>
                        <a:t>½ Tablespoon (7 ml) per </a:t>
                      </a:r>
                    </a:p>
                    <a:p>
                      <a:r>
                        <a:rPr lang="en-US" sz="1800" kern="1200" dirty="0">
                          <a:solidFill>
                            <a:schemeClr val="tx1"/>
                          </a:solidFill>
                          <a:effectLst/>
                          <a:latin typeface="+mn-lt"/>
                          <a:ea typeface="+mn-ea"/>
                          <a:cs typeface="+mn-cs"/>
                        </a:rPr>
                        <a:t>1 gallon (3.8 L) water</a:t>
                      </a:r>
                      <a:endParaRPr lang="en-US" sz="1800" dirty="0"/>
                    </a:p>
                  </a:txBody>
                  <a:tcPr anchor="ctr"/>
                </a:tc>
                <a:tc>
                  <a:txBody>
                    <a:bodyPr/>
                    <a:lstStyle/>
                    <a:p>
                      <a:r>
                        <a:rPr lang="en-US" sz="1800" kern="1200" dirty="0">
                          <a:solidFill>
                            <a:schemeClr val="tx1"/>
                          </a:solidFill>
                          <a:effectLst/>
                          <a:latin typeface="+mn-lt"/>
                          <a:ea typeface="+mn-ea"/>
                          <a:cs typeface="+mn-cs"/>
                        </a:rPr>
                        <a:t>1 teaspoon (5 ml) per </a:t>
                      </a:r>
                    </a:p>
                    <a:p>
                      <a:r>
                        <a:rPr lang="en-US" sz="1800" kern="1200" dirty="0">
                          <a:solidFill>
                            <a:schemeClr val="tx1"/>
                          </a:solidFill>
                          <a:effectLst/>
                          <a:latin typeface="+mn-lt"/>
                          <a:ea typeface="+mn-ea"/>
                          <a:cs typeface="+mn-cs"/>
                        </a:rPr>
                        <a:t>1 gallon (3.8 L) water</a:t>
                      </a:r>
                      <a:endParaRPr lang="en-US" sz="1800" dirty="0"/>
                    </a:p>
                  </a:txBody>
                  <a:tcPr anchor="ctr"/>
                </a:tc>
                <a:extLst>
                  <a:ext uri="{0D108BD9-81ED-4DB2-BD59-A6C34878D82A}">
                    <a16:rowId xmlns:a16="http://schemas.microsoft.com/office/drawing/2014/main" val="10003"/>
                  </a:ext>
                </a:extLst>
              </a:tr>
            </a:tbl>
          </a:graphicData>
        </a:graphic>
      </p:graphicFrame>
      <p:pic>
        <p:nvPicPr>
          <p:cNvPr id="5" name="Picture 17" descr="C:\WINNT\Profiles\salor\Personal\MISCWIND\bleach.gif"/>
          <p:cNvPicPr>
            <a:picLocks noChangeAspect="1" noChangeArrowheads="1"/>
          </p:cNvPicPr>
          <p:nvPr/>
        </p:nvPicPr>
        <p:blipFill>
          <a:blip r:embed="rId3" cstate="print"/>
          <a:srcRect l="26341" t="42581" r="49756" b="7742"/>
          <a:stretch>
            <a:fillRect/>
          </a:stretch>
        </p:blipFill>
        <p:spPr bwMode="auto">
          <a:xfrm>
            <a:off x="7659451" y="1219200"/>
            <a:ext cx="1188216" cy="1487367"/>
          </a:xfrm>
          <a:prstGeom prst="rect">
            <a:avLst/>
          </a:prstGeom>
          <a:noFill/>
          <a:ln w="12700">
            <a:solidFill>
              <a:schemeClr val="tx1"/>
            </a:solidFill>
            <a:miter lim="800000"/>
            <a:headEnd/>
            <a:tailEnd/>
          </a:ln>
        </p:spPr>
      </p:pic>
      <p:sp>
        <p:nvSpPr>
          <p:cNvPr id="7"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57</a:t>
            </a:fld>
            <a:endParaRPr lang="en-US" sz="1400"/>
          </a:p>
        </p:txBody>
      </p:sp>
    </p:spTree>
    <p:extLst>
      <p:ext uri="{BB962C8B-B14F-4D97-AF65-F5344CB8AC3E}">
        <p14:creationId xmlns:p14="http://schemas.microsoft.com/office/powerpoint/2010/main" val="4130012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Preventing Contamination</a:t>
            </a:r>
          </a:p>
        </p:txBody>
      </p:sp>
      <p:sp>
        <p:nvSpPr>
          <p:cNvPr id="2" name="Content Placeholder 1"/>
          <p:cNvSpPr>
            <a:spLocks noGrp="1"/>
          </p:cNvSpPr>
          <p:nvPr>
            <p:ph idx="1"/>
          </p:nvPr>
        </p:nvSpPr>
        <p:spPr>
          <a:xfrm>
            <a:off x="457200" y="1570038"/>
            <a:ext cx="8229600" cy="2697162"/>
          </a:xfrm>
        </p:spPr>
        <p:txBody>
          <a:bodyPr/>
          <a:lstStyle/>
          <a:p>
            <a:pPr marL="1497013">
              <a:spcBef>
                <a:spcPts val="0"/>
              </a:spcBef>
              <a:spcAft>
                <a:spcPts val="300"/>
              </a:spcAft>
            </a:pPr>
            <a:r>
              <a:rPr lang="en-US" sz="2200" dirty="0"/>
              <a:t>Protect cleaned &amp; sanitized items from contamination between uses—</a:t>
            </a:r>
          </a:p>
          <a:p>
            <a:pPr marL="1993900" lvl="1">
              <a:spcBef>
                <a:spcPts val="0"/>
              </a:spcBef>
              <a:spcAft>
                <a:spcPts val="300"/>
              </a:spcAft>
            </a:pPr>
            <a:r>
              <a:rPr lang="en-US" dirty="0"/>
              <a:t>Store away from chemicals, soiled linens, &amp; soiled dinnerware or equipment.</a:t>
            </a:r>
          </a:p>
          <a:p>
            <a:pPr marL="1993900" lvl="1">
              <a:spcBef>
                <a:spcPts val="0"/>
              </a:spcBef>
              <a:spcAft>
                <a:spcPts val="300"/>
              </a:spcAft>
            </a:pPr>
            <a:r>
              <a:rPr lang="en-US" dirty="0"/>
              <a:t>Keep storage &amp; drying racks/shelves clean.</a:t>
            </a:r>
          </a:p>
          <a:p>
            <a:pPr marL="1993900" lvl="1">
              <a:spcBef>
                <a:spcPts val="0"/>
              </a:spcBef>
              <a:spcAft>
                <a:spcPts val="300"/>
              </a:spcAft>
            </a:pPr>
            <a:r>
              <a:rPr lang="en-US" dirty="0"/>
              <a:t>Store plates, cups, &amp; bowls inverted or covered.</a:t>
            </a:r>
          </a:p>
          <a:p>
            <a:pPr marL="1993900" lvl="1">
              <a:spcBef>
                <a:spcPts val="0"/>
              </a:spcBef>
              <a:spcAft>
                <a:spcPts val="300"/>
              </a:spcAft>
            </a:pPr>
            <a:r>
              <a:rPr lang="en-US" dirty="0"/>
              <a:t>Store silverware with handles facing up.</a:t>
            </a:r>
          </a:p>
        </p:txBody>
      </p:sp>
      <p:grpSp>
        <p:nvGrpSpPr>
          <p:cNvPr id="4" name="Group 3"/>
          <p:cNvGrpSpPr/>
          <p:nvPr/>
        </p:nvGrpSpPr>
        <p:grpSpPr>
          <a:xfrm>
            <a:off x="27793" y="1482348"/>
            <a:ext cx="1828800" cy="1035000"/>
            <a:chOff x="2282371" y="1828800"/>
            <a:chExt cx="3382434" cy="1969750"/>
          </a:xfrm>
        </p:grpSpPr>
        <p:sp>
          <p:nvSpPr>
            <p:cNvPr id="5" name="Freeform 5"/>
            <p:cNvSpPr>
              <a:spLocks/>
            </p:cNvSpPr>
            <p:nvPr/>
          </p:nvSpPr>
          <p:spPr bwMode="auto">
            <a:xfrm>
              <a:off x="2583089" y="2938974"/>
              <a:ext cx="1741337" cy="859576"/>
            </a:xfrm>
            <a:custGeom>
              <a:avLst/>
              <a:gdLst>
                <a:gd name="T0" fmla="*/ 1103481 w 3117"/>
                <a:gd name="T1" fmla="*/ 997394 h 1444"/>
                <a:gd name="T2" fmla="*/ 1162140 w 3117"/>
                <a:gd name="T3" fmla="*/ 987575 h 1444"/>
                <a:gd name="T4" fmla="*/ 1207687 w 3117"/>
                <a:gd name="T5" fmla="*/ 977053 h 1444"/>
                <a:gd name="T6" fmla="*/ 1257375 w 3117"/>
                <a:gd name="T7" fmla="*/ 965130 h 1444"/>
                <a:gd name="T8" fmla="*/ 1304302 w 3117"/>
                <a:gd name="T9" fmla="*/ 949699 h 1444"/>
                <a:gd name="T10" fmla="*/ 1360891 w 3117"/>
                <a:gd name="T11" fmla="*/ 930060 h 1444"/>
                <a:gd name="T12" fmla="*/ 1414029 w 3117"/>
                <a:gd name="T13" fmla="*/ 909017 h 1444"/>
                <a:gd name="T14" fmla="*/ 1465787 w 3117"/>
                <a:gd name="T15" fmla="*/ 885871 h 1444"/>
                <a:gd name="T16" fmla="*/ 1508574 w 3117"/>
                <a:gd name="T17" fmla="*/ 861322 h 1444"/>
                <a:gd name="T18" fmla="*/ 1552741 w 3117"/>
                <a:gd name="T19" fmla="*/ 836072 h 1444"/>
                <a:gd name="T20" fmla="*/ 1602428 w 3117"/>
                <a:gd name="T21" fmla="*/ 805210 h 1444"/>
                <a:gd name="T22" fmla="*/ 1644525 w 3117"/>
                <a:gd name="T23" fmla="*/ 776452 h 1444"/>
                <a:gd name="T24" fmla="*/ 1709395 w 3117"/>
                <a:gd name="T25" fmla="*/ 728056 h 1444"/>
                <a:gd name="T26" fmla="*/ 1772194 w 3117"/>
                <a:gd name="T27" fmla="*/ 668436 h 1444"/>
                <a:gd name="T28" fmla="*/ 1819122 w 3117"/>
                <a:gd name="T29" fmla="*/ 618637 h 1444"/>
                <a:gd name="T30" fmla="*/ 1870190 w 3117"/>
                <a:gd name="T31" fmla="*/ 561122 h 1444"/>
                <a:gd name="T32" fmla="*/ 1919187 w 3117"/>
                <a:gd name="T33" fmla="*/ 495190 h 1444"/>
                <a:gd name="T34" fmla="*/ 1924018 w 3117"/>
                <a:gd name="T35" fmla="*/ 0 h 1444"/>
                <a:gd name="T36" fmla="*/ 1436113 w 3117"/>
                <a:gd name="T37" fmla="*/ 242685 h 1444"/>
                <a:gd name="T38" fmla="*/ 1392635 w 3117"/>
                <a:gd name="T39" fmla="*/ 292485 h 1444"/>
                <a:gd name="T40" fmla="*/ 1348469 w 3117"/>
                <a:gd name="T41" fmla="*/ 337375 h 1444"/>
                <a:gd name="T42" fmla="*/ 1310513 w 3117"/>
                <a:gd name="T43" fmla="*/ 372445 h 1444"/>
                <a:gd name="T44" fmla="*/ 1263586 w 3117"/>
                <a:gd name="T45" fmla="*/ 404709 h 1444"/>
                <a:gd name="T46" fmla="*/ 1209067 w 3117"/>
                <a:gd name="T47" fmla="*/ 436974 h 1444"/>
                <a:gd name="T48" fmla="*/ 1157309 w 3117"/>
                <a:gd name="T49" fmla="*/ 462926 h 1444"/>
                <a:gd name="T50" fmla="*/ 1106931 w 3117"/>
                <a:gd name="T51" fmla="*/ 479759 h 1444"/>
                <a:gd name="T52" fmla="*/ 1046202 w 3117"/>
                <a:gd name="T53" fmla="*/ 496593 h 1444"/>
                <a:gd name="T54" fmla="*/ 975121 w 3117"/>
                <a:gd name="T55" fmla="*/ 504308 h 1444"/>
                <a:gd name="T56" fmla="*/ 852972 w 3117"/>
                <a:gd name="T57" fmla="*/ 507114 h 1444"/>
                <a:gd name="T58" fmla="*/ 751526 w 3117"/>
                <a:gd name="T59" fmla="*/ 490982 h 1444"/>
                <a:gd name="T60" fmla="*/ 647320 w 3117"/>
                <a:gd name="T61" fmla="*/ 457314 h 1444"/>
                <a:gd name="T62" fmla="*/ 553466 w 3117"/>
                <a:gd name="T63" fmla="*/ 410320 h 1444"/>
                <a:gd name="T64" fmla="*/ 0 w 3117"/>
                <a:gd name="T65" fmla="*/ 639679 h 1444"/>
                <a:gd name="T66" fmla="*/ 50378 w 3117"/>
                <a:gd name="T67" fmla="*/ 687374 h 1444"/>
                <a:gd name="T68" fmla="*/ 100066 w 3117"/>
                <a:gd name="T69" fmla="*/ 730160 h 1444"/>
                <a:gd name="T70" fmla="*/ 153894 w 3117"/>
                <a:gd name="T71" fmla="*/ 772945 h 1444"/>
                <a:gd name="T72" fmla="*/ 208412 w 3117"/>
                <a:gd name="T73" fmla="*/ 809418 h 1444"/>
                <a:gd name="T74" fmla="*/ 268452 w 3117"/>
                <a:gd name="T75" fmla="*/ 845891 h 1444"/>
                <a:gd name="T76" fmla="*/ 327801 w 3117"/>
                <a:gd name="T77" fmla="*/ 878156 h 1444"/>
                <a:gd name="T78" fmla="*/ 383009 w 3117"/>
                <a:gd name="T79" fmla="*/ 904809 h 1444"/>
                <a:gd name="T80" fmla="*/ 454780 w 3117"/>
                <a:gd name="T81" fmla="*/ 932865 h 1444"/>
                <a:gd name="T82" fmla="*/ 523791 w 3117"/>
                <a:gd name="T83" fmla="*/ 956011 h 1444"/>
                <a:gd name="T84" fmla="*/ 585211 w 3117"/>
                <a:gd name="T85" fmla="*/ 974949 h 1444"/>
                <a:gd name="T86" fmla="*/ 649390 w 3117"/>
                <a:gd name="T87" fmla="*/ 989679 h 1444"/>
                <a:gd name="T88" fmla="*/ 723232 w 3117"/>
                <a:gd name="T89" fmla="*/ 1001603 h 1444"/>
                <a:gd name="T90" fmla="*/ 801214 w 3117"/>
                <a:gd name="T91" fmla="*/ 1009318 h 1444"/>
                <a:gd name="T92" fmla="*/ 871605 w 3117"/>
                <a:gd name="T93" fmla="*/ 1012825 h 1444"/>
                <a:gd name="T94" fmla="*/ 944066 w 3117"/>
                <a:gd name="T95" fmla="*/ 1011422 h 1444"/>
                <a:gd name="T96" fmla="*/ 1016527 w 3117"/>
                <a:gd name="T97" fmla="*/ 1007915 h 1444"/>
                <a:gd name="T98" fmla="*/ 1080707 w 3117"/>
                <a:gd name="T99" fmla="*/ 1000200 h 14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17"/>
                <a:gd name="T151" fmla="*/ 0 h 1444"/>
                <a:gd name="T152" fmla="*/ 3117 w 3117"/>
                <a:gd name="T153" fmla="*/ 1444 h 14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17" h="1444">
                  <a:moveTo>
                    <a:pt x="1566" y="1426"/>
                  </a:moveTo>
                  <a:lnTo>
                    <a:pt x="1599" y="1422"/>
                  </a:lnTo>
                  <a:lnTo>
                    <a:pt x="1641" y="1415"/>
                  </a:lnTo>
                  <a:lnTo>
                    <a:pt x="1684" y="1408"/>
                  </a:lnTo>
                  <a:lnTo>
                    <a:pt x="1715" y="1401"/>
                  </a:lnTo>
                  <a:lnTo>
                    <a:pt x="1750" y="1393"/>
                  </a:lnTo>
                  <a:lnTo>
                    <a:pt x="1786" y="1384"/>
                  </a:lnTo>
                  <a:lnTo>
                    <a:pt x="1822" y="1376"/>
                  </a:lnTo>
                  <a:lnTo>
                    <a:pt x="1854" y="1367"/>
                  </a:lnTo>
                  <a:lnTo>
                    <a:pt x="1890" y="1354"/>
                  </a:lnTo>
                  <a:lnTo>
                    <a:pt x="1934" y="1340"/>
                  </a:lnTo>
                  <a:lnTo>
                    <a:pt x="1972" y="1326"/>
                  </a:lnTo>
                  <a:lnTo>
                    <a:pt x="2008" y="1312"/>
                  </a:lnTo>
                  <a:lnTo>
                    <a:pt x="2049" y="1296"/>
                  </a:lnTo>
                  <a:lnTo>
                    <a:pt x="2088" y="1279"/>
                  </a:lnTo>
                  <a:lnTo>
                    <a:pt x="2124" y="1263"/>
                  </a:lnTo>
                  <a:lnTo>
                    <a:pt x="2156" y="1244"/>
                  </a:lnTo>
                  <a:lnTo>
                    <a:pt x="2186" y="1228"/>
                  </a:lnTo>
                  <a:lnTo>
                    <a:pt x="2217" y="1209"/>
                  </a:lnTo>
                  <a:lnTo>
                    <a:pt x="2250" y="1192"/>
                  </a:lnTo>
                  <a:lnTo>
                    <a:pt x="2288" y="1170"/>
                  </a:lnTo>
                  <a:lnTo>
                    <a:pt x="2322" y="1148"/>
                  </a:lnTo>
                  <a:lnTo>
                    <a:pt x="2354" y="1126"/>
                  </a:lnTo>
                  <a:lnTo>
                    <a:pt x="2383" y="1107"/>
                  </a:lnTo>
                  <a:lnTo>
                    <a:pt x="2433" y="1072"/>
                  </a:lnTo>
                  <a:lnTo>
                    <a:pt x="2477" y="1038"/>
                  </a:lnTo>
                  <a:lnTo>
                    <a:pt x="2522" y="999"/>
                  </a:lnTo>
                  <a:lnTo>
                    <a:pt x="2568" y="953"/>
                  </a:lnTo>
                  <a:lnTo>
                    <a:pt x="2601" y="920"/>
                  </a:lnTo>
                  <a:lnTo>
                    <a:pt x="2636" y="882"/>
                  </a:lnTo>
                  <a:lnTo>
                    <a:pt x="2676" y="841"/>
                  </a:lnTo>
                  <a:lnTo>
                    <a:pt x="2710" y="800"/>
                  </a:lnTo>
                  <a:lnTo>
                    <a:pt x="2742" y="756"/>
                  </a:lnTo>
                  <a:lnTo>
                    <a:pt x="2781" y="706"/>
                  </a:lnTo>
                  <a:lnTo>
                    <a:pt x="3117" y="879"/>
                  </a:lnTo>
                  <a:lnTo>
                    <a:pt x="2788" y="0"/>
                  </a:lnTo>
                  <a:lnTo>
                    <a:pt x="1722" y="166"/>
                  </a:lnTo>
                  <a:lnTo>
                    <a:pt x="2081" y="346"/>
                  </a:lnTo>
                  <a:lnTo>
                    <a:pt x="2050" y="383"/>
                  </a:lnTo>
                  <a:lnTo>
                    <a:pt x="2018" y="417"/>
                  </a:lnTo>
                  <a:lnTo>
                    <a:pt x="1986" y="450"/>
                  </a:lnTo>
                  <a:lnTo>
                    <a:pt x="1954" y="481"/>
                  </a:lnTo>
                  <a:lnTo>
                    <a:pt x="1927" y="505"/>
                  </a:lnTo>
                  <a:lnTo>
                    <a:pt x="1899" y="531"/>
                  </a:lnTo>
                  <a:lnTo>
                    <a:pt x="1866" y="553"/>
                  </a:lnTo>
                  <a:lnTo>
                    <a:pt x="1831" y="577"/>
                  </a:lnTo>
                  <a:lnTo>
                    <a:pt x="1788" y="602"/>
                  </a:lnTo>
                  <a:lnTo>
                    <a:pt x="1752" y="623"/>
                  </a:lnTo>
                  <a:lnTo>
                    <a:pt x="1722" y="638"/>
                  </a:lnTo>
                  <a:lnTo>
                    <a:pt x="1677" y="660"/>
                  </a:lnTo>
                  <a:lnTo>
                    <a:pt x="1638" y="674"/>
                  </a:lnTo>
                  <a:lnTo>
                    <a:pt x="1604" y="684"/>
                  </a:lnTo>
                  <a:lnTo>
                    <a:pt x="1568" y="695"/>
                  </a:lnTo>
                  <a:lnTo>
                    <a:pt x="1516" y="708"/>
                  </a:lnTo>
                  <a:lnTo>
                    <a:pt x="1465" y="714"/>
                  </a:lnTo>
                  <a:lnTo>
                    <a:pt x="1413" y="719"/>
                  </a:lnTo>
                  <a:lnTo>
                    <a:pt x="1336" y="722"/>
                  </a:lnTo>
                  <a:lnTo>
                    <a:pt x="1236" y="723"/>
                  </a:lnTo>
                  <a:lnTo>
                    <a:pt x="1159" y="714"/>
                  </a:lnTo>
                  <a:lnTo>
                    <a:pt x="1089" y="700"/>
                  </a:lnTo>
                  <a:lnTo>
                    <a:pt x="1009" y="679"/>
                  </a:lnTo>
                  <a:lnTo>
                    <a:pt x="938" y="652"/>
                  </a:lnTo>
                  <a:lnTo>
                    <a:pt x="866" y="621"/>
                  </a:lnTo>
                  <a:lnTo>
                    <a:pt x="802" y="585"/>
                  </a:lnTo>
                  <a:lnTo>
                    <a:pt x="739" y="536"/>
                  </a:lnTo>
                  <a:lnTo>
                    <a:pt x="0" y="912"/>
                  </a:lnTo>
                  <a:lnTo>
                    <a:pt x="30" y="943"/>
                  </a:lnTo>
                  <a:lnTo>
                    <a:pt x="73" y="980"/>
                  </a:lnTo>
                  <a:lnTo>
                    <a:pt x="109" y="1011"/>
                  </a:lnTo>
                  <a:lnTo>
                    <a:pt x="145" y="1041"/>
                  </a:lnTo>
                  <a:lnTo>
                    <a:pt x="180" y="1071"/>
                  </a:lnTo>
                  <a:lnTo>
                    <a:pt x="223" y="1102"/>
                  </a:lnTo>
                  <a:lnTo>
                    <a:pt x="262" y="1129"/>
                  </a:lnTo>
                  <a:lnTo>
                    <a:pt x="302" y="1154"/>
                  </a:lnTo>
                  <a:lnTo>
                    <a:pt x="346" y="1179"/>
                  </a:lnTo>
                  <a:lnTo>
                    <a:pt x="389" y="1206"/>
                  </a:lnTo>
                  <a:lnTo>
                    <a:pt x="434" y="1231"/>
                  </a:lnTo>
                  <a:lnTo>
                    <a:pt x="475" y="1252"/>
                  </a:lnTo>
                  <a:lnTo>
                    <a:pt x="516" y="1272"/>
                  </a:lnTo>
                  <a:lnTo>
                    <a:pt x="555" y="1290"/>
                  </a:lnTo>
                  <a:lnTo>
                    <a:pt x="609" y="1312"/>
                  </a:lnTo>
                  <a:lnTo>
                    <a:pt x="659" y="1330"/>
                  </a:lnTo>
                  <a:lnTo>
                    <a:pt x="716" y="1349"/>
                  </a:lnTo>
                  <a:lnTo>
                    <a:pt x="759" y="1363"/>
                  </a:lnTo>
                  <a:lnTo>
                    <a:pt x="800" y="1378"/>
                  </a:lnTo>
                  <a:lnTo>
                    <a:pt x="848" y="1390"/>
                  </a:lnTo>
                  <a:lnTo>
                    <a:pt x="895" y="1401"/>
                  </a:lnTo>
                  <a:lnTo>
                    <a:pt x="941" y="1411"/>
                  </a:lnTo>
                  <a:lnTo>
                    <a:pt x="995" y="1420"/>
                  </a:lnTo>
                  <a:lnTo>
                    <a:pt x="1048" y="1428"/>
                  </a:lnTo>
                  <a:lnTo>
                    <a:pt x="1104" y="1434"/>
                  </a:lnTo>
                  <a:lnTo>
                    <a:pt x="1161" y="1439"/>
                  </a:lnTo>
                  <a:lnTo>
                    <a:pt x="1204" y="1441"/>
                  </a:lnTo>
                  <a:lnTo>
                    <a:pt x="1263" y="1444"/>
                  </a:lnTo>
                  <a:lnTo>
                    <a:pt x="1322" y="1444"/>
                  </a:lnTo>
                  <a:lnTo>
                    <a:pt x="1368" y="1442"/>
                  </a:lnTo>
                  <a:lnTo>
                    <a:pt x="1418" y="1441"/>
                  </a:lnTo>
                  <a:lnTo>
                    <a:pt x="1473" y="1437"/>
                  </a:lnTo>
                  <a:lnTo>
                    <a:pt x="1523" y="1431"/>
                  </a:lnTo>
                  <a:lnTo>
                    <a:pt x="1566" y="1426"/>
                  </a:lnTo>
                  <a:close/>
                </a:path>
              </a:pathLst>
            </a:custGeom>
            <a:solidFill>
              <a:srgbClr val="CCFFFF"/>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6" name="Freeform 6"/>
            <p:cNvSpPr>
              <a:spLocks/>
            </p:cNvSpPr>
            <p:nvPr/>
          </p:nvSpPr>
          <p:spPr bwMode="auto">
            <a:xfrm>
              <a:off x="2282371" y="2006643"/>
              <a:ext cx="882877" cy="1533226"/>
            </a:xfrm>
            <a:custGeom>
              <a:avLst/>
              <a:gdLst>
                <a:gd name="T0" fmla="*/ 1067159 w 1581"/>
                <a:gd name="T1" fmla="*/ 3508 h 2575"/>
                <a:gd name="T2" fmla="*/ 1011973 w 1581"/>
                <a:gd name="T3" fmla="*/ 13330 h 2575"/>
                <a:gd name="T4" fmla="*/ 963685 w 1581"/>
                <a:gd name="T5" fmla="*/ 24555 h 2575"/>
                <a:gd name="T6" fmla="*/ 915398 w 1581"/>
                <a:gd name="T7" fmla="*/ 36482 h 2575"/>
                <a:gd name="T8" fmla="*/ 867800 w 1581"/>
                <a:gd name="T9" fmla="*/ 51917 h 2575"/>
                <a:gd name="T10" fmla="*/ 813304 w 1581"/>
                <a:gd name="T11" fmla="*/ 71561 h 2575"/>
                <a:gd name="T12" fmla="*/ 760187 w 1581"/>
                <a:gd name="T13" fmla="*/ 92609 h 2575"/>
                <a:gd name="T14" fmla="*/ 708450 w 1581"/>
                <a:gd name="T15" fmla="*/ 115761 h 2575"/>
                <a:gd name="T16" fmla="*/ 664301 w 1581"/>
                <a:gd name="T17" fmla="*/ 140316 h 2575"/>
                <a:gd name="T18" fmla="*/ 620152 w 1581"/>
                <a:gd name="T19" fmla="*/ 165573 h 2575"/>
                <a:gd name="T20" fmla="*/ 570485 w 1581"/>
                <a:gd name="T21" fmla="*/ 197846 h 2575"/>
                <a:gd name="T22" fmla="*/ 527716 w 1581"/>
                <a:gd name="T23" fmla="*/ 226611 h 2575"/>
                <a:gd name="T24" fmla="*/ 458734 w 1581"/>
                <a:gd name="T25" fmla="*/ 281335 h 2575"/>
                <a:gd name="T26" fmla="*/ 399409 w 1581"/>
                <a:gd name="T27" fmla="*/ 335356 h 2575"/>
                <a:gd name="T28" fmla="*/ 352500 w 1581"/>
                <a:gd name="T29" fmla="*/ 385169 h 2575"/>
                <a:gd name="T30" fmla="*/ 303523 w 1581"/>
                <a:gd name="T31" fmla="*/ 442699 h 2575"/>
                <a:gd name="T32" fmla="*/ 258684 w 1581"/>
                <a:gd name="T33" fmla="*/ 505841 h 2575"/>
                <a:gd name="T34" fmla="*/ 217985 w 1581"/>
                <a:gd name="T35" fmla="*/ 567580 h 2575"/>
                <a:gd name="T36" fmla="*/ 183493 w 1581"/>
                <a:gd name="T37" fmla="*/ 637037 h 2575"/>
                <a:gd name="T38" fmla="*/ 153831 w 1581"/>
                <a:gd name="T39" fmla="*/ 710703 h 2575"/>
                <a:gd name="T40" fmla="*/ 123479 w 1581"/>
                <a:gd name="T41" fmla="*/ 802610 h 2575"/>
                <a:gd name="T42" fmla="*/ 104853 w 1581"/>
                <a:gd name="T43" fmla="*/ 891711 h 2575"/>
                <a:gd name="T44" fmla="*/ 90367 w 1581"/>
                <a:gd name="T45" fmla="*/ 1007472 h 2575"/>
                <a:gd name="T46" fmla="*/ 90367 w 1581"/>
                <a:gd name="T47" fmla="*/ 1107799 h 2575"/>
                <a:gd name="T48" fmla="*/ 101404 w 1581"/>
                <a:gd name="T49" fmla="*/ 1199706 h 2575"/>
                <a:gd name="T50" fmla="*/ 118650 w 1581"/>
                <a:gd name="T51" fmla="*/ 1293718 h 2575"/>
                <a:gd name="T52" fmla="*/ 151761 w 1581"/>
                <a:gd name="T53" fmla="*/ 1396149 h 2575"/>
                <a:gd name="T54" fmla="*/ 191081 w 1581"/>
                <a:gd name="T55" fmla="*/ 1492266 h 2575"/>
                <a:gd name="T56" fmla="*/ 245578 w 1581"/>
                <a:gd name="T57" fmla="*/ 1582770 h 2575"/>
                <a:gd name="T58" fmla="*/ 747770 w 1581"/>
                <a:gd name="T59" fmla="*/ 1806575 h 2575"/>
                <a:gd name="T60" fmla="*/ 736043 w 1581"/>
                <a:gd name="T61" fmla="*/ 1328797 h 2575"/>
                <a:gd name="T62" fmla="*/ 689825 w 1581"/>
                <a:gd name="T63" fmla="*/ 1253728 h 2575"/>
                <a:gd name="T64" fmla="*/ 662922 w 1581"/>
                <a:gd name="T65" fmla="*/ 1180763 h 2575"/>
                <a:gd name="T66" fmla="*/ 653264 w 1581"/>
                <a:gd name="T67" fmla="*/ 1111307 h 2575"/>
                <a:gd name="T68" fmla="*/ 649815 w 1581"/>
                <a:gd name="T69" fmla="*/ 1043253 h 2575"/>
                <a:gd name="T70" fmla="*/ 656713 w 1581"/>
                <a:gd name="T71" fmla="*/ 962571 h 2575"/>
                <a:gd name="T72" fmla="*/ 678098 w 1581"/>
                <a:gd name="T73" fmla="*/ 882591 h 2575"/>
                <a:gd name="T74" fmla="*/ 709830 w 1581"/>
                <a:gd name="T75" fmla="*/ 808925 h 2575"/>
                <a:gd name="T76" fmla="*/ 747770 w 1581"/>
                <a:gd name="T77" fmla="*/ 750693 h 2575"/>
                <a:gd name="T78" fmla="*/ 782261 w 1581"/>
                <a:gd name="T79" fmla="*/ 708598 h 2575"/>
                <a:gd name="T80" fmla="*/ 822961 w 1581"/>
                <a:gd name="T81" fmla="*/ 665802 h 2575"/>
                <a:gd name="T82" fmla="*/ 862971 w 1581"/>
                <a:gd name="T83" fmla="*/ 630021 h 2575"/>
                <a:gd name="T84" fmla="*/ 908499 w 1581"/>
                <a:gd name="T85" fmla="*/ 598450 h 2575"/>
                <a:gd name="T86" fmla="*/ 962306 w 1581"/>
                <a:gd name="T87" fmla="*/ 566177 h 2575"/>
                <a:gd name="T88" fmla="*/ 1014042 w 1581"/>
                <a:gd name="T89" fmla="*/ 539517 h 2575"/>
                <a:gd name="T90" fmla="*/ 1090613 w 1581"/>
                <a:gd name="T91" fmla="*/ 516365 h 25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81"/>
                <a:gd name="T139" fmla="*/ 0 h 2575"/>
                <a:gd name="T140" fmla="*/ 1581 w 1581"/>
                <a:gd name="T141" fmla="*/ 2575 h 25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81" h="2575">
                  <a:moveTo>
                    <a:pt x="1581" y="0"/>
                  </a:moveTo>
                  <a:lnTo>
                    <a:pt x="1547" y="5"/>
                  </a:lnTo>
                  <a:lnTo>
                    <a:pt x="1513" y="10"/>
                  </a:lnTo>
                  <a:lnTo>
                    <a:pt x="1467" y="19"/>
                  </a:lnTo>
                  <a:lnTo>
                    <a:pt x="1433" y="25"/>
                  </a:lnTo>
                  <a:lnTo>
                    <a:pt x="1397" y="35"/>
                  </a:lnTo>
                  <a:lnTo>
                    <a:pt x="1363" y="44"/>
                  </a:lnTo>
                  <a:lnTo>
                    <a:pt x="1327" y="52"/>
                  </a:lnTo>
                  <a:lnTo>
                    <a:pt x="1293" y="61"/>
                  </a:lnTo>
                  <a:lnTo>
                    <a:pt x="1258" y="74"/>
                  </a:lnTo>
                  <a:lnTo>
                    <a:pt x="1215" y="88"/>
                  </a:lnTo>
                  <a:lnTo>
                    <a:pt x="1179" y="102"/>
                  </a:lnTo>
                  <a:lnTo>
                    <a:pt x="1142" y="116"/>
                  </a:lnTo>
                  <a:lnTo>
                    <a:pt x="1102" y="132"/>
                  </a:lnTo>
                  <a:lnTo>
                    <a:pt x="1063" y="150"/>
                  </a:lnTo>
                  <a:lnTo>
                    <a:pt x="1027" y="165"/>
                  </a:lnTo>
                  <a:lnTo>
                    <a:pt x="993" y="184"/>
                  </a:lnTo>
                  <a:lnTo>
                    <a:pt x="963" y="200"/>
                  </a:lnTo>
                  <a:lnTo>
                    <a:pt x="933" y="219"/>
                  </a:lnTo>
                  <a:lnTo>
                    <a:pt x="899" y="236"/>
                  </a:lnTo>
                  <a:lnTo>
                    <a:pt x="861" y="258"/>
                  </a:lnTo>
                  <a:lnTo>
                    <a:pt x="827" y="282"/>
                  </a:lnTo>
                  <a:lnTo>
                    <a:pt x="795" y="304"/>
                  </a:lnTo>
                  <a:lnTo>
                    <a:pt x="765" y="323"/>
                  </a:lnTo>
                  <a:lnTo>
                    <a:pt x="715" y="359"/>
                  </a:lnTo>
                  <a:lnTo>
                    <a:pt x="665" y="401"/>
                  </a:lnTo>
                  <a:lnTo>
                    <a:pt x="625" y="433"/>
                  </a:lnTo>
                  <a:lnTo>
                    <a:pt x="579" y="478"/>
                  </a:lnTo>
                  <a:lnTo>
                    <a:pt x="547" y="511"/>
                  </a:lnTo>
                  <a:lnTo>
                    <a:pt x="511" y="549"/>
                  </a:lnTo>
                  <a:lnTo>
                    <a:pt x="472" y="592"/>
                  </a:lnTo>
                  <a:lnTo>
                    <a:pt x="440" y="631"/>
                  </a:lnTo>
                  <a:lnTo>
                    <a:pt x="407" y="676"/>
                  </a:lnTo>
                  <a:lnTo>
                    <a:pt x="375" y="721"/>
                  </a:lnTo>
                  <a:lnTo>
                    <a:pt x="343" y="768"/>
                  </a:lnTo>
                  <a:lnTo>
                    <a:pt x="316" y="809"/>
                  </a:lnTo>
                  <a:lnTo>
                    <a:pt x="291" y="859"/>
                  </a:lnTo>
                  <a:lnTo>
                    <a:pt x="266" y="908"/>
                  </a:lnTo>
                  <a:lnTo>
                    <a:pt x="245" y="958"/>
                  </a:lnTo>
                  <a:lnTo>
                    <a:pt x="223" y="1013"/>
                  </a:lnTo>
                  <a:lnTo>
                    <a:pt x="197" y="1081"/>
                  </a:lnTo>
                  <a:lnTo>
                    <a:pt x="179" y="1144"/>
                  </a:lnTo>
                  <a:lnTo>
                    <a:pt x="161" y="1208"/>
                  </a:lnTo>
                  <a:lnTo>
                    <a:pt x="152" y="1271"/>
                  </a:lnTo>
                  <a:lnTo>
                    <a:pt x="140" y="1345"/>
                  </a:lnTo>
                  <a:lnTo>
                    <a:pt x="131" y="1436"/>
                  </a:lnTo>
                  <a:lnTo>
                    <a:pt x="129" y="1509"/>
                  </a:lnTo>
                  <a:lnTo>
                    <a:pt x="131" y="1579"/>
                  </a:lnTo>
                  <a:lnTo>
                    <a:pt x="138" y="1647"/>
                  </a:lnTo>
                  <a:lnTo>
                    <a:pt x="147" y="1710"/>
                  </a:lnTo>
                  <a:lnTo>
                    <a:pt x="156" y="1776"/>
                  </a:lnTo>
                  <a:lnTo>
                    <a:pt x="172" y="1844"/>
                  </a:lnTo>
                  <a:lnTo>
                    <a:pt x="193" y="1916"/>
                  </a:lnTo>
                  <a:lnTo>
                    <a:pt x="220" y="1990"/>
                  </a:lnTo>
                  <a:lnTo>
                    <a:pt x="247" y="2059"/>
                  </a:lnTo>
                  <a:lnTo>
                    <a:pt x="277" y="2127"/>
                  </a:lnTo>
                  <a:lnTo>
                    <a:pt x="313" y="2193"/>
                  </a:lnTo>
                  <a:lnTo>
                    <a:pt x="356" y="2256"/>
                  </a:lnTo>
                  <a:lnTo>
                    <a:pt x="0" y="2434"/>
                  </a:lnTo>
                  <a:lnTo>
                    <a:pt x="1084" y="2575"/>
                  </a:lnTo>
                  <a:lnTo>
                    <a:pt x="1483" y="1697"/>
                  </a:lnTo>
                  <a:lnTo>
                    <a:pt x="1067" y="1894"/>
                  </a:lnTo>
                  <a:lnTo>
                    <a:pt x="1025" y="1837"/>
                  </a:lnTo>
                  <a:lnTo>
                    <a:pt x="1000" y="1787"/>
                  </a:lnTo>
                  <a:lnTo>
                    <a:pt x="977" y="1735"/>
                  </a:lnTo>
                  <a:lnTo>
                    <a:pt x="961" y="1683"/>
                  </a:lnTo>
                  <a:lnTo>
                    <a:pt x="950" y="1633"/>
                  </a:lnTo>
                  <a:lnTo>
                    <a:pt x="947" y="1584"/>
                  </a:lnTo>
                  <a:lnTo>
                    <a:pt x="942" y="1535"/>
                  </a:lnTo>
                  <a:lnTo>
                    <a:pt x="942" y="1487"/>
                  </a:lnTo>
                  <a:lnTo>
                    <a:pt x="945" y="1428"/>
                  </a:lnTo>
                  <a:lnTo>
                    <a:pt x="952" y="1372"/>
                  </a:lnTo>
                  <a:lnTo>
                    <a:pt x="967" y="1309"/>
                  </a:lnTo>
                  <a:lnTo>
                    <a:pt x="983" y="1258"/>
                  </a:lnTo>
                  <a:lnTo>
                    <a:pt x="1008" y="1202"/>
                  </a:lnTo>
                  <a:lnTo>
                    <a:pt x="1029" y="1153"/>
                  </a:lnTo>
                  <a:lnTo>
                    <a:pt x="1059" y="1106"/>
                  </a:lnTo>
                  <a:lnTo>
                    <a:pt x="1084" y="1070"/>
                  </a:lnTo>
                  <a:lnTo>
                    <a:pt x="1109" y="1040"/>
                  </a:lnTo>
                  <a:lnTo>
                    <a:pt x="1134" y="1010"/>
                  </a:lnTo>
                  <a:lnTo>
                    <a:pt x="1163" y="980"/>
                  </a:lnTo>
                  <a:lnTo>
                    <a:pt x="1193" y="949"/>
                  </a:lnTo>
                  <a:lnTo>
                    <a:pt x="1220" y="927"/>
                  </a:lnTo>
                  <a:lnTo>
                    <a:pt x="1251" y="898"/>
                  </a:lnTo>
                  <a:lnTo>
                    <a:pt x="1281" y="876"/>
                  </a:lnTo>
                  <a:lnTo>
                    <a:pt x="1317" y="853"/>
                  </a:lnTo>
                  <a:lnTo>
                    <a:pt x="1360" y="827"/>
                  </a:lnTo>
                  <a:lnTo>
                    <a:pt x="1395" y="807"/>
                  </a:lnTo>
                  <a:lnTo>
                    <a:pt x="1426" y="791"/>
                  </a:lnTo>
                  <a:lnTo>
                    <a:pt x="1470" y="769"/>
                  </a:lnTo>
                  <a:lnTo>
                    <a:pt x="1513" y="754"/>
                  </a:lnTo>
                  <a:lnTo>
                    <a:pt x="1581" y="736"/>
                  </a:lnTo>
                  <a:lnTo>
                    <a:pt x="1581" y="0"/>
                  </a:lnTo>
                  <a:close/>
                </a:path>
              </a:pathLst>
            </a:custGeom>
            <a:solidFill>
              <a:srgbClr val="00FF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7" name="Freeform 7"/>
            <p:cNvSpPr>
              <a:spLocks/>
            </p:cNvSpPr>
            <p:nvPr/>
          </p:nvSpPr>
          <p:spPr bwMode="auto">
            <a:xfrm>
              <a:off x="2954489" y="1828800"/>
              <a:ext cx="1312106" cy="1387717"/>
            </a:xfrm>
            <a:custGeom>
              <a:avLst/>
              <a:gdLst>
                <a:gd name="T0" fmla="*/ 639641 w 2349"/>
                <a:gd name="T1" fmla="*/ 242708 h 2331"/>
                <a:gd name="T2" fmla="*/ 698982 w 2349"/>
                <a:gd name="T3" fmla="*/ 253932 h 2331"/>
                <a:gd name="T4" fmla="*/ 744522 w 2349"/>
                <a:gd name="T5" fmla="*/ 263752 h 2331"/>
                <a:gd name="T6" fmla="*/ 792823 w 2349"/>
                <a:gd name="T7" fmla="*/ 277080 h 2331"/>
                <a:gd name="T8" fmla="*/ 840434 w 2349"/>
                <a:gd name="T9" fmla="*/ 291110 h 2331"/>
                <a:gd name="T10" fmla="*/ 896325 w 2349"/>
                <a:gd name="T11" fmla="*/ 310751 h 2331"/>
                <a:gd name="T12" fmla="*/ 949456 w 2349"/>
                <a:gd name="T13" fmla="*/ 331795 h 2331"/>
                <a:gd name="T14" fmla="*/ 1001207 w 2349"/>
                <a:gd name="T15" fmla="*/ 354943 h 2331"/>
                <a:gd name="T16" fmla="*/ 1045367 w 2349"/>
                <a:gd name="T17" fmla="*/ 379495 h 2331"/>
                <a:gd name="T18" fmla="*/ 1089528 w 2349"/>
                <a:gd name="T19" fmla="*/ 404748 h 2331"/>
                <a:gd name="T20" fmla="*/ 1139209 w 2349"/>
                <a:gd name="T21" fmla="*/ 435612 h 2331"/>
                <a:gd name="T22" fmla="*/ 1181990 w 2349"/>
                <a:gd name="T23" fmla="*/ 465776 h 2331"/>
                <a:gd name="T24" fmla="*/ 1249611 w 2349"/>
                <a:gd name="T25" fmla="*/ 519789 h 2331"/>
                <a:gd name="T26" fmla="*/ 1308952 w 2349"/>
                <a:gd name="T27" fmla="*/ 573802 h 2331"/>
                <a:gd name="T28" fmla="*/ 1355872 w 2349"/>
                <a:gd name="T29" fmla="*/ 623606 h 2331"/>
                <a:gd name="T30" fmla="*/ 1404863 w 2349"/>
                <a:gd name="T31" fmla="*/ 681828 h 2331"/>
                <a:gd name="T32" fmla="*/ 1451094 w 2349"/>
                <a:gd name="T33" fmla="*/ 744960 h 2331"/>
                <a:gd name="T34" fmla="*/ 1490425 w 2349"/>
                <a:gd name="T35" fmla="*/ 806690 h 2331"/>
                <a:gd name="T36" fmla="*/ 1526305 w 2349"/>
                <a:gd name="T37" fmla="*/ 876135 h 2331"/>
                <a:gd name="T38" fmla="*/ 1555286 w 2349"/>
                <a:gd name="T39" fmla="*/ 949789 h 2331"/>
                <a:gd name="T40" fmla="*/ 1586336 w 2349"/>
                <a:gd name="T41" fmla="*/ 1041682 h 2331"/>
                <a:gd name="T42" fmla="*/ 1604967 w 2349"/>
                <a:gd name="T43" fmla="*/ 1130768 h 2331"/>
                <a:gd name="T44" fmla="*/ 1619457 w 2349"/>
                <a:gd name="T45" fmla="*/ 1246511 h 2331"/>
                <a:gd name="T46" fmla="*/ 1619457 w 2349"/>
                <a:gd name="T47" fmla="*/ 1346119 h 2331"/>
                <a:gd name="T48" fmla="*/ 1608417 w 2349"/>
                <a:gd name="T49" fmla="*/ 1438012 h 2331"/>
                <a:gd name="T50" fmla="*/ 1591167 w 2349"/>
                <a:gd name="T51" fmla="*/ 1531308 h 2331"/>
                <a:gd name="T52" fmla="*/ 1558046 w 2349"/>
                <a:gd name="T53" fmla="*/ 1635125 h 2331"/>
                <a:gd name="T54" fmla="*/ 1047437 w 2349"/>
                <a:gd name="T55" fmla="*/ 1401535 h 2331"/>
                <a:gd name="T56" fmla="*/ 1059858 w 2349"/>
                <a:gd name="T57" fmla="*/ 1315956 h 2331"/>
                <a:gd name="T58" fmla="*/ 1057788 w 2349"/>
                <a:gd name="T59" fmla="*/ 1240198 h 2331"/>
                <a:gd name="T60" fmla="*/ 1042607 w 2349"/>
                <a:gd name="T61" fmla="*/ 1157424 h 2331"/>
                <a:gd name="T62" fmla="*/ 1014317 w 2349"/>
                <a:gd name="T63" fmla="*/ 1082367 h 2331"/>
                <a:gd name="T64" fmla="*/ 978436 w 2349"/>
                <a:gd name="T65" fmla="*/ 1015026 h 2331"/>
                <a:gd name="T66" fmla="*/ 943936 w 2349"/>
                <a:gd name="T67" fmla="*/ 968729 h 2331"/>
                <a:gd name="T68" fmla="*/ 907365 w 2349"/>
                <a:gd name="T69" fmla="*/ 926641 h 2331"/>
                <a:gd name="T70" fmla="*/ 866654 w 2349"/>
                <a:gd name="T71" fmla="*/ 889463 h 2331"/>
                <a:gd name="T72" fmla="*/ 824564 w 2349"/>
                <a:gd name="T73" fmla="*/ 853688 h 2331"/>
                <a:gd name="T74" fmla="*/ 770743 w 2349"/>
                <a:gd name="T75" fmla="*/ 820719 h 2331"/>
                <a:gd name="T76" fmla="*/ 724512 w 2349"/>
                <a:gd name="T77" fmla="*/ 795466 h 2331"/>
                <a:gd name="T78" fmla="*/ 667241 w 2349"/>
                <a:gd name="T79" fmla="*/ 770213 h 2331"/>
                <a:gd name="T80" fmla="*/ 618940 w 2349"/>
                <a:gd name="T81" fmla="*/ 754781 h 2331"/>
                <a:gd name="T82" fmla="*/ 547179 w 2349"/>
                <a:gd name="T83" fmla="*/ 741453 h 2331"/>
                <a:gd name="T84" fmla="*/ 476108 w 2349"/>
                <a:gd name="T85" fmla="*/ 735841 h 2331"/>
                <a:gd name="T86" fmla="*/ 456098 w 2349"/>
                <a:gd name="T87" fmla="*/ 1000997 h 2331"/>
                <a:gd name="T88" fmla="*/ 454718 w 2349"/>
                <a:gd name="T89" fmla="*/ 0 h 2331"/>
                <a:gd name="T90" fmla="*/ 479558 w 2349"/>
                <a:gd name="T91" fmla="*/ 229380 h 2331"/>
                <a:gd name="T92" fmla="*/ 552009 w 2349"/>
                <a:gd name="T93" fmla="*/ 232888 h 2331"/>
                <a:gd name="T94" fmla="*/ 617560 w 2349"/>
                <a:gd name="T95" fmla="*/ 239201 h 23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49"/>
                <a:gd name="T145" fmla="*/ 0 h 2331"/>
                <a:gd name="T146" fmla="*/ 2349 w 2349"/>
                <a:gd name="T147" fmla="*/ 2331 h 23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49" h="2331">
                  <a:moveTo>
                    <a:pt x="895" y="341"/>
                  </a:moveTo>
                  <a:lnTo>
                    <a:pt x="927" y="346"/>
                  </a:lnTo>
                  <a:lnTo>
                    <a:pt x="970" y="352"/>
                  </a:lnTo>
                  <a:lnTo>
                    <a:pt x="1013" y="362"/>
                  </a:lnTo>
                  <a:lnTo>
                    <a:pt x="1043" y="368"/>
                  </a:lnTo>
                  <a:lnTo>
                    <a:pt x="1079" y="376"/>
                  </a:lnTo>
                  <a:lnTo>
                    <a:pt x="1113" y="385"/>
                  </a:lnTo>
                  <a:lnTo>
                    <a:pt x="1149" y="395"/>
                  </a:lnTo>
                  <a:lnTo>
                    <a:pt x="1181" y="403"/>
                  </a:lnTo>
                  <a:lnTo>
                    <a:pt x="1218" y="415"/>
                  </a:lnTo>
                  <a:lnTo>
                    <a:pt x="1261" y="431"/>
                  </a:lnTo>
                  <a:lnTo>
                    <a:pt x="1299" y="443"/>
                  </a:lnTo>
                  <a:lnTo>
                    <a:pt x="1334" y="458"/>
                  </a:lnTo>
                  <a:lnTo>
                    <a:pt x="1376" y="473"/>
                  </a:lnTo>
                  <a:lnTo>
                    <a:pt x="1415" y="491"/>
                  </a:lnTo>
                  <a:lnTo>
                    <a:pt x="1451" y="506"/>
                  </a:lnTo>
                  <a:lnTo>
                    <a:pt x="1485" y="525"/>
                  </a:lnTo>
                  <a:lnTo>
                    <a:pt x="1515" y="541"/>
                  </a:lnTo>
                  <a:lnTo>
                    <a:pt x="1545" y="560"/>
                  </a:lnTo>
                  <a:lnTo>
                    <a:pt x="1579" y="577"/>
                  </a:lnTo>
                  <a:lnTo>
                    <a:pt x="1617" y="599"/>
                  </a:lnTo>
                  <a:lnTo>
                    <a:pt x="1651" y="621"/>
                  </a:lnTo>
                  <a:lnTo>
                    <a:pt x="1683" y="643"/>
                  </a:lnTo>
                  <a:lnTo>
                    <a:pt x="1713" y="664"/>
                  </a:lnTo>
                  <a:lnTo>
                    <a:pt x="1761" y="700"/>
                  </a:lnTo>
                  <a:lnTo>
                    <a:pt x="1811" y="741"/>
                  </a:lnTo>
                  <a:lnTo>
                    <a:pt x="1851" y="772"/>
                  </a:lnTo>
                  <a:lnTo>
                    <a:pt x="1897" y="818"/>
                  </a:lnTo>
                  <a:lnTo>
                    <a:pt x="1929" y="851"/>
                  </a:lnTo>
                  <a:lnTo>
                    <a:pt x="1965" y="889"/>
                  </a:lnTo>
                  <a:lnTo>
                    <a:pt x="2004" y="931"/>
                  </a:lnTo>
                  <a:lnTo>
                    <a:pt x="2036" y="972"/>
                  </a:lnTo>
                  <a:lnTo>
                    <a:pt x="2069" y="1018"/>
                  </a:lnTo>
                  <a:lnTo>
                    <a:pt x="2103" y="1062"/>
                  </a:lnTo>
                  <a:lnTo>
                    <a:pt x="2131" y="1109"/>
                  </a:lnTo>
                  <a:lnTo>
                    <a:pt x="2160" y="1150"/>
                  </a:lnTo>
                  <a:lnTo>
                    <a:pt x="2187" y="1200"/>
                  </a:lnTo>
                  <a:lnTo>
                    <a:pt x="2212" y="1249"/>
                  </a:lnTo>
                  <a:lnTo>
                    <a:pt x="2233" y="1299"/>
                  </a:lnTo>
                  <a:lnTo>
                    <a:pt x="2254" y="1354"/>
                  </a:lnTo>
                  <a:lnTo>
                    <a:pt x="2281" y="1422"/>
                  </a:lnTo>
                  <a:lnTo>
                    <a:pt x="2299" y="1485"/>
                  </a:lnTo>
                  <a:lnTo>
                    <a:pt x="2317" y="1549"/>
                  </a:lnTo>
                  <a:lnTo>
                    <a:pt x="2326" y="1612"/>
                  </a:lnTo>
                  <a:lnTo>
                    <a:pt x="2338" y="1686"/>
                  </a:lnTo>
                  <a:lnTo>
                    <a:pt x="2347" y="1777"/>
                  </a:lnTo>
                  <a:lnTo>
                    <a:pt x="2349" y="1848"/>
                  </a:lnTo>
                  <a:lnTo>
                    <a:pt x="2347" y="1919"/>
                  </a:lnTo>
                  <a:lnTo>
                    <a:pt x="2340" y="1987"/>
                  </a:lnTo>
                  <a:lnTo>
                    <a:pt x="2331" y="2050"/>
                  </a:lnTo>
                  <a:lnTo>
                    <a:pt x="2322" y="2116"/>
                  </a:lnTo>
                  <a:lnTo>
                    <a:pt x="2306" y="2183"/>
                  </a:lnTo>
                  <a:lnTo>
                    <a:pt x="2285" y="2256"/>
                  </a:lnTo>
                  <a:lnTo>
                    <a:pt x="2258" y="2331"/>
                  </a:lnTo>
                  <a:lnTo>
                    <a:pt x="2104" y="1910"/>
                  </a:lnTo>
                  <a:lnTo>
                    <a:pt x="1518" y="1998"/>
                  </a:lnTo>
                  <a:lnTo>
                    <a:pt x="1531" y="1924"/>
                  </a:lnTo>
                  <a:lnTo>
                    <a:pt x="1536" y="1876"/>
                  </a:lnTo>
                  <a:lnTo>
                    <a:pt x="1536" y="1826"/>
                  </a:lnTo>
                  <a:lnTo>
                    <a:pt x="1533" y="1768"/>
                  </a:lnTo>
                  <a:lnTo>
                    <a:pt x="1524" y="1713"/>
                  </a:lnTo>
                  <a:lnTo>
                    <a:pt x="1511" y="1650"/>
                  </a:lnTo>
                  <a:lnTo>
                    <a:pt x="1495" y="1600"/>
                  </a:lnTo>
                  <a:lnTo>
                    <a:pt x="1470" y="1543"/>
                  </a:lnTo>
                  <a:lnTo>
                    <a:pt x="1447" y="1494"/>
                  </a:lnTo>
                  <a:lnTo>
                    <a:pt x="1418" y="1447"/>
                  </a:lnTo>
                  <a:lnTo>
                    <a:pt x="1393" y="1411"/>
                  </a:lnTo>
                  <a:lnTo>
                    <a:pt x="1368" y="1381"/>
                  </a:lnTo>
                  <a:lnTo>
                    <a:pt x="1343" y="1351"/>
                  </a:lnTo>
                  <a:lnTo>
                    <a:pt x="1315" y="1321"/>
                  </a:lnTo>
                  <a:lnTo>
                    <a:pt x="1283" y="1290"/>
                  </a:lnTo>
                  <a:lnTo>
                    <a:pt x="1256" y="1268"/>
                  </a:lnTo>
                  <a:lnTo>
                    <a:pt x="1226" y="1241"/>
                  </a:lnTo>
                  <a:lnTo>
                    <a:pt x="1195" y="1217"/>
                  </a:lnTo>
                  <a:lnTo>
                    <a:pt x="1159" y="1194"/>
                  </a:lnTo>
                  <a:lnTo>
                    <a:pt x="1117" y="1170"/>
                  </a:lnTo>
                  <a:lnTo>
                    <a:pt x="1081" y="1148"/>
                  </a:lnTo>
                  <a:lnTo>
                    <a:pt x="1050" y="1134"/>
                  </a:lnTo>
                  <a:lnTo>
                    <a:pt x="1006" y="1110"/>
                  </a:lnTo>
                  <a:lnTo>
                    <a:pt x="967" y="1098"/>
                  </a:lnTo>
                  <a:lnTo>
                    <a:pt x="933" y="1087"/>
                  </a:lnTo>
                  <a:lnTo>
                    <a:pt x="897" y="1076"/>
                  </a:lnTo>
                  <a:lnTo>
                    <a:pt x="843" y="1065"/>
                  </a:lnTo>
                  <a:lnTo>
                    <a:pt x="793" y="1057"/>
                  </a:lnTo>
                  <a:lnTo>
                    <a:pt x="741" y="1052"/>
                  </a:lnTo>
                  <a:lnTo>
                    <a:pt x="690" y="1049"/>
                  </a:lnTo>
                  <a:lnTo>
                    <a:pt x="661" y="1047"/>
                  </a:lnTo>
                  <a:lnTo>
                    <a:pt x="661" y="1427"/>
                  </a:lnTo>
                  <a:lnTo>
                    <a:pt x="0" y="723"/>
                  </a:lnTo>
                  <a:lnTo>
                    <a:pt x="659" y="0"/>
                  </a:lnTo>
                  <a:lnTo>
                    <a:pt x="659" y="325"/>
                  </a:lnTo>
                  <a:lnTo>
                    <a:pt x="695" y="327"/>
                  </a:lnTo>
                  <a:lnTo>
                    <a:pt x="747" y="329"/>
                  </a:lnTo>
                  <a:lnTo>
                    <a:pt x="800" y="332"/>
                  </a:lnTo>
                  <a:lnTo>
                    <a:pt x="852" y="336"/>
                  </a:lnTo>
                  <a:lnTo>
                    <a:pt x="895" y="341"/>
                  </a:lnTo>
                  <a:close/>
                </a:path>
              </a:pathLst>
            </a:custGeom>
            <a:solidFill>
              <a:srgbClr val="FF6600"/>
            </a:solidFill>
            <a:ln w="9525">
              <a:solidFill>
                <a:srgbClr val="000000"/>
              </a:solidFill>
              <a:round/>
              <a:headEnd/>
              <a:tailEnd/>
            </a:ln>
          </p:spPr>
          <p:txBody>
            <a:bodyPr/>
            <a:lstStyle/>
            <a:p>
              <a:pPr fontAlgn="auto">
                <a:spcBef>
                  <a:spcPts val="0"/>
                </a:spcBef>
                <a:spcAft>
                  <a:spcPts val="0"/>
                </a:spcAft>
              </a:pPr>
              <a:endParaRPr lang="en-US">
                <a:solidFill>
                  <a:srgbClr val="000000"/>
                </a:solidFill>
                <a:latin typeface="Arial"/>
              </a:endParaRPr>
            </a:p>
          </p:txBody>
        </p:sp>
        <p:sp>
          <p:nvSpPr>
            <p:cNvPr id="8" name="Text Box 10"/>
            <p:cNvSpPr txBox="1">
              <a:spLocks noChangeArrowheads="1"/>
            </p:cNvSpPr>
            <p:nvPr/>
          </p:nvSpPr>
          <p:spPr bwMode="auto">
            <a:xfrm>
              <a:off x="3269344" y="2038977"/>
              <a:ext cx="2395461" cy="763228"/>
            </a:xfrm>
            <a:prstGeom prst="rect">
              <a:avLst/>
            </a:prstGeom>
            <a:noFill/>
            <a:ln w="12700">
              <a:noFill/>
              <a:miter lim="800000"/>
              <a:headEnd/>
              <a:tailEnd/>
            </a:ln>
          </p:spPr>
          <p:txBody>
            <a:bodyPr wrap="square">
              <a:spAutoFit/>
            </a:bodyPr>
            <a:lstStyle/>
            <a:p>
              <a:pPr algn="ctr" fontAlgn="auto">
                <a:spcBef>
                  <a:spcPct val="50000"/>
                </a:spcBef>
                <a:spcAft>
                  <a:spcPts val="0"/>
                </a:spcAft>
              </a:pPr>
              <a:r>
                <a:rPr lang="en-US" sz="1200" dirty="0">
                  <a:solidFill>
                    <a:srgbClr val="000000"/>
                  </a:solidFill>
                  <a:latin typeface="Comic Sans MS" pitchFamily="66" charset="0"/>
                </a:rPr>
                <a:t>Proper Cleaning &amp; Sanitizing</a:t>
              </a:r>
            </a:p>
          </p:txBody>
        </p:sp>
      </p:grpSp>
      <p:sp>
        <p:nvSpPr>
          <p:cNvPr id="9" name="Text Box 7"/>
          <p:cNvSpPr txBox="1">
            <a:spLocks noChangeArrowheads="1"/>
          </p:cNvSpPr>
          <p:nvPr/>
        </p:nvSpPr>
        <p:spPr bwMode="auto">
          <a:xfrm>
            <a:off x="363398" y="4354890"/>
            <a:ext cx="7620000" cy="1923604"/>
          </a:xfrm>
          <a:prstGeom prst="rect">
            <a:avLst/>
          </a:prstGeom>
          <a:solidFill>
            <a:srgbClr val="FFFFCC"/>
          </a:solidFill>
          <a:ln w="9525">
            <a:solidFill>
              <a:srgbClr val="000000"/>
            </a:solidFill>
            <a:miter lim="800000"/>
            <a:headEnd/>
            <a:tailEnd/>
          </a:ln>
          <a:effectLst/>
        </p:spPr>
        <p:txBody>
          <a:bodyPr wrap="square">
            <a:spAutoFit/>
          </a:bodyPr>
          <a:lstStyle/>
          <a:p>
            <a:pPr fontAlgn="auto">
              <a:spcBef>
                <a:spcPts val="600"/>
              </a:spcBef>
              <a:spcAft>
                <a:spcPts val="300"/>
              </a:spcAft>
            </a:pPr>
            <a:r>
              <a:rPr lang="en-US" sz="2400" b="1" u="sng" dirty="0">
                <a:solidFill>
                  <a:srgbClr val="000000"/>
                </a:solidFill>
                <a:latin typeface="Arial"/>
              </a:rPr>
              <a:t>Hygienic Practices</a:t>
            </a:r>
            <a:r>
              <a:rPr lang="en-US" sz="2400" b="1" dirty="0">
                <a:solidFill>
                  <a:srgbClr val="000000"/>
                </a:solidFill>
                <a:latin typeface="Arial"/>
              </a:rPr>
              <a:t>:</a:t>
            </a:r>
          </a:p>
          <a:p>
            <a:pPr marL="231775" fontAlgn="auto">
              <a:spcBef>
                <a:spcPts val="600"/>
              </a:spcBef>
              <a:spcAft>
                <a:spcPts val="300"/>
              </a:spcAft>
              <a:buFont typeface="Wingdings" pitchFamily="2" charset="2"/>
              <a:buChar char="ü"/>
            </a:pPr>
            <a:r>
              <a:rPr lang="en-US" sz="1600" dirty="0">
                <a:solidFill>
                  <a:srgbClr val="000000"/>
                </a:solidFill>
                <a:latin typeface="Arial"/>
              </a:rPr>
              <a:t> </a:t>
            </a:r>
            <a:r>
              <a:rPr lang="en-US" sz="2000" dirty="0">
                <a:solidFill>
                  <a:srgbClr val="0000CC"/>
                </a:solidFill>
                <a:latin typeface="Arial"/>
              </a:rPr>
              <a:t>Wash hands before handling clean/sanitized items.</a:t>
            </a:r>
          </a:p>
          <a:p>
            <a:pPr marL="231775" fontAlgn="auto">
              <a:spcBef>
                <a:spcPts val="600"/>
              </a:spcBef>
              <a:spcAft>
                <a:spcPts val="300"/>
              </a:spcAft>
              <a:buClr>
                <a:srgbClr val="000000"/>
              </a:buClr>
              <a:buFont typeface="Wingdings" pitchFamily="2" charset="2"/>
              <a:buChar char="ü"/>
            </a:pPr>
            <a:r>
              <a:rPr lang="en-US" sz="2000" dirty="0">
                <a:solidFill>
                  <a:srgbClr val="0000CC"/>
                </a:solidFill>
                <a:latin typeface="Arial"/>
              </a:rPr>
              <a:t> Handle cups, glasses, bowls, plates, silverware, &amp; utensils </a:t>
            </a:r>
            <a:r>
              <a:rPr lang="en-US" sz="2000" b="1" dirty="0">
                <a:solidFill>
                  <a:srgbClr val="0000CC"/>
                </a:solidFill>
                <a:latin typeface="Arial"/>
              </a:rPr>
              <a:t>without touching inside surfaces or surfaces that contact food or the user’s mouth</a:t>
            </a:r>
            <a:r>
              <a:rPr lang="en-US" sz="2000" dirty="0">
                <a:solidFill>
                  <a:srgbClr val="0000CC"/>
                </a:solidFill>
                <a:latin typeface="Arial"/>
              </a:rPr>
              <a:t>.</a:t>
            </a:r>
          </a:p>
        </p:txBody>
      </p:sp>
      <p:pic>
        <p:nvPicPr>
          <p:cNvPr id="10" name="Picture 4" descr="D:\Images\Food\FOOD305.WMF"/>
          <p:cNvPicPr>
            <a:picLocks noChangeAspect="1" noChangeArrowheads="1"/>
          </p:cNvPicPr>
          <p:nvPr/>
        </p:nvPicPr>
        <p:blipFill>
          <a:blip r:embed="rId3" cstate="print"/>
          <a:srcRect/>
          <a:stretch>
            <a:fillRect/>
          </a:stretch>
        </p:blipFill>
        <p:spPr bwMode="auto">
          <a:xfrm>
            <a:off x="7238998" y="3505200"/>
            <a:ext cx="1776413" cy="2286000"/>
          </a:xfrm>
          <a:prstGeom prst="rect">
            <a:avLst/>
          </a:prstGeom>
          <a:noFill/>
          <a:ln w="9525">
            <a:noFill/>
            <a:miter lim="800000"/>
            <a:headEnd/>
            <a:tailEnd/>
          </a:ln>
        </p:spPr>
      </p:pic>
      <p:sp>
        <p:nvSpPr>
          <p:cNvPr id="12"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58</a:t>
            </a:fld>
            <a:endParaRPr lang="en-US" sz="1400"/>
          </a:p>
        </p:txBody>
      </p:sp>
    </p:spTree>
    <p:extLst>
      <p:ext uri="{BB962C8B-B14F-4D97-AF65-F5344CB8AC3E}">
        <p14:creationId xmlns:p14="http://schemas.microsoft.com/office/powerpoint/2010/main" val="4096609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DF851B-5A50-4C70-A4CF-5BA6937540A6}"/>
              </a:ext>
            </a:extLst>
          </p:cNvPr>
          <p:cNvSpPr>
            <a:spLocks noGrp="1"/>
          </p:cNvSpPr>
          <p:nvPr>
            <p:ph sz="half" idx="1"/>
          </p:nvPr>
        </p:nvSpPr>
        <p:spPr/>
        <p:txBody>
          <a:bodyPr/>
          <a:lstStyle/>
          <a:p>
            <a:endParaRPr lang="en-US"/>
          </a:p>
        </p:txBody>
      </p:sp>
      <p:pic>
        <p:nvPicPr>
          <p:cNvPr id="4" name="Picture 3">
            <a:extLst>
              <a:ext uri="{FF2B5EF4-FFF2-40B4-BE49-F238E27FC236}">
                <a16:creationId xmlns:a16="http://schemas.microsoft.com/office/drawing/2014/main" id="{94F3D357-EB82-4A43-A7DC-89617481CB49}"/>
              </a:ext>
            </a:extLst>
          </p:cNvPr>
          <p:cNvPicPr>
            <a:picLocks noChangeAspect="1"/>
          </p:cNvPicPr>
          <p:nvPr/>
        </p:nvPicPr>
        <p:blipFill>
          <a:blip r:embed="rId2"/>
          <a:stretch>
            <a:fillRect/>
          </a:stretch>
        </p:blipFill>
        <p:spPr>
          <a:xfrm>
            <a:off x="4011" y="12031"/>
            <a:ext cx="9139990" cy="6629401"/>
          </a:xfrm>
          <a:prstGeom prst="rect">
            <a:avLst/>
          </a:prstGeom>
        </p:spPr>
      </p:pic>
    </p:spTree>
    <p:extLst>
      <p:ext uri="{BB962C8B-B14F-4D97-AF65-F5344CB8AC3E}">
        <p14:creationId xmlns:p14="http://schemas.microsoft.com/office/powerpoint/2010/main" val="198360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Food Safety Hazards</a:t>
            </a:r>
          </a:p>
        </p:txBody>
      </p:sp>
      <p:sp>
        <p:nvSpPr>
          <p:cNvPr id="2" name="Content Placeholder 1"/>
          <p:cNvSpPr>
            <a:spLocks noGrp="1"/>
          </p:cNvSpPr>
          <p:nvPr>
            <p:ph idx="1"/>
          </p:nvPr>
        </p:nvSpPr>
        <p:spPr>
          <a:xfrm>
            <a:off x="266700" y="1417637"/>
            <a:ext cx="8610600" cy="5334000"/>
          </a:xfrm>
        </p:spPr>
        <p:txBody>
          <a:bodyPr/>
          <a:lstStyle/>
          <a:p>
            <a:pPr>
              <a:spcBef>
                <a:spcPts val="600"/>
              </a:spcBef>
              <a:spcAft>
                <a:spcPts val="600"/>
              </a:spcAft>
            </a:pPr>
            <a:r>
              <a:rPr lang="en-US" sz="2000" dirty="0"/>
              <a:t>Harmful substances that present a food safety hazard can be </a:t>
            </a:r>
            <a:r>
              <a:rPr lang="en-US" sz="2000" b="1" dirty="0"/>
              <a:t>Chemical</a:t>
            </a:r>
            <a:r>
              <a:rPr lang="en-US" sz="2000" dirty="0"/>
              <a:t>, </a:t>
            </a:r>
            <a:r>
              <a:rPr lang="en-US" sz="2000" b="1" dirty="0"/>
              <a:t>Physical</a:t>
            </a:r>
            <a:r>
              <a:rPr lang="en-US" sz="2000" dirty="0"/>
              <a:t>, or </a:t>
            </a:r>
            <a:r>
              <a:rPr lang="en-US" sz="2000" b="1" dirty="0"/>
              <a:t>Biological</a:t>
            </a:r>
            <a:r>
              <a:rPr lang="en-US" sz="2000" dirty="0"/>
              <a:t> in nature and may result in injury or illness when ingested. </a:t>
            </a:r>
            <a:r>
              <a:rPr lang="en-US" sz="2000" i="1" dirty="0"/>
              <a:t>Examples include—</a:t>
            </a:r>
            <a:endParaRPr lang="en-US" sz="2000" dirty="0"/>
          </a:p>
          <a:p>
            <a:pPr lvl="1">
              <a:spcBef>
                <a:spcPts val="600"/>
              </a:spcBef>
              <a:spcAft>
                <a:spcPts val="600"/>
              </a:spcAft>
            </a:pPr>
            <a:r>
              <a:rPr lang="en-US" sz="2000" b="1" u="sng" dirty="0"/>
              <a:t>Chemical</a:t>
            </a:r>
            <a:r>
              <a:rPr lang="en-US" sz="2000" b="1" dirty="0"/>
              <a:t>:</a:t>
            </a:r>
            <a:r>
              <a:rPr lang="en-US" sz="2000" dirty="0"/>
              <a:t>  detergents, sanitizing agents, pesticides, fuel, etc…</a:t>
            </a:r>
          </a:p>
          <a:p>
            <a:pPr lvl="2">
              <a:spcBef>
                <a:spcPts val="0"/>
              </a:spcBef>
              <a:spcAft>
                <a:spcPts val="600"/>
              </a:spcAft>
            </a:pPr>
            <a:r>
              <a:rPr lang="en-US" sz="1800" dirty="0">
                <a:solidFill>
                  <a:srgbClr val="0000CC"/>
                </a:solidFill>
              </a:rPr>
              <a:t>Contamination of food or food contact surfaces (equipment/utensils) occurs through direct contact with chemicals or chemical residues following improper use or storage. </a:t>
            </a:r>
          </a:p>
          <a:p>
            <a:pPr lvl="1">
              <a:spcBef>
                <a:spcPts val="600"/>
              </a:spcBef>
              <a:spcAft>
                <a:spcPts val="600"/>
              </a:spcAft>
            </a:pPr>
            <a:r>
              <a:rPr lang="en-US" sz="2000" b="1" u="sng" dirty="0"/>
              <a:t>Physical</a:t>
            </a:r>
            <a:r>
              <a:rPr lang="en-US" sz="2000" b="1" dirty="0"/>
              <a:t>:</a:t>
            </a:r>
            <a:r>
              <a:rPr lang="en-US" sz="2000" dirty="0"/>
              <a:t>  bone fragments, glass, toothpicks, etc…</a:t>
            </a:r>
          </a:p>
          <a:p>
            <a:pPr lvl="2">
              <a:spcBef>
                <a:spcPts val="0"/>
              </a:spcBef>
              <a:spcAft>
                <a:spcPts val="600"/>
              </a:spcAft>
            </a:pPr>
            <a:r>
              <a:rPr lang="en-US" sz="1800" dirty="0">
                <a:solidFill>
                  <a:srgbClr val="0000CC"/>
                </a:solidFill>
              </a:rPr>
              <a:t>When physical hazards such as insects and hair come into contact with food, biological contaminants contained on their surfaces are transferred to the food.</a:t>
            </a:r>
          </a:p>
          <a:p>
            <a:pPr lvl="1">
              <a:spcBef>
                <a:spcPts val="600"/>
              </a:spcBef>
              <a:spcAft>
                <a:spcPts val="600"/>
              </a:spcAft>
            </a:pPr>
            <a:r>
              <a:rPr lang="en-US" sz="2000" b="1" u="sng" dirty="0"/>
              <a:t>Biological</a:t>
            </a:r>
            <a:r>
              <a:rPr lang="en-US" sz="2000" b="1" dirty="0"/>
              <a:t>:  </a:t>
            </a:r>
            <a:r>
              <a:rPr lang="en-US" sz="2000" dirty="0"/>
              <a:t>bacteria, viruses, parasites, yeast, &amp; molds</a:t>
            </a:r>
          </a:p>
          <a:p>
            <a:pPr lvl="2">
              <a:spcBef>
                <a:spcPts val="0"/>
              </a:spcBef>
              <a:spcAft>
                <a:spcPts val="0"/>
              </a:spcAft>
            </a:pPr>
            <a:r>
              <a:rPr lang="en-US" sz="1800" dirty="0">
                <a:solidFill>
                  <a:srgbClr val="0000CC"/>
                </a:solidFill>
              </a:rPr>
              <a:t>Biological hazards contribute to almost two-thirds of all foodborne illness outbreaks.</a:t>
            </a:r>
          </a:p>
          <a:p>
            <a:pPr lvl="2">
              <a:spcBef>
                <a:spcPts val="0"/>
              </a:spcBef>
              <a:spcAft>
                <a:spcPts val="600"/>
              </a:spcAft>
            </a:pPr>
            <a:r>
              <a:rPr lang="en-US" sz="1800" dirty="0">
                <a:solidFill>
                  <a:srgbClr val="0000CC"/>
                </a:solidFill>
              </a:rPr>
              <a:t>Biological agents that make you sick are called “pathogens”.</a:t>
            </a:r>
          </a:p>
        </p:txBody>
      </p:sp>
      <p:sp>
        <p:nvSpPr>
          <p:cNvPr id="5"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6</a:t>
            </a:fld>
            <a:endParaRPr lang="en-US" sz="1400"/>
          </a:p>
        </p:txBody>
      </p:sp>
    </p:spTree>
    <p:extLst>
      <p:ext uri="{BB962C8B-B14F-4D97-AF65-F5344CB8AC3E}">
        <p14:creationId xmlns:p14="http://schemas.microsoft.com/office/powerpoint/2010/main" val="35673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Biological Hazards</a:t>
            </a:r>
          </a:p>
        </p:txBody>
      </p:sp>
      <p:sp>
        <p:nvSpPr>
          <p:cNvPr id="2" name="Content Placeholder 1"/>
          <p:cNvSpPr>
            <a:spLocks noGrp="1"/>
          </p:cNvSpPr>
          <p:nvPr>
            <p:ph idx="1"/>
          </p:nvPr>
        </p:nvSpPr>
        <p:spPr>
          <a:xfrm>
            <a:off x="504371" y="1311701"/>
            <a:ext cx="8229600" cy="4525962"/>
          </a:xfrm>
        </p:spPr>
        <p:txBody>
          <a:bodyPr/>
          <a:lstStyle/>
          <a:p>
            <a:pPr marL="0" indent="0">
              <a:spcAft>
                <a:spcPts val="1200"/>
              </a:spcAft>
              <a:buNone/>
            </a:pPr>
            <a:r>
              <a:rPr lang="en-US" sz="2800" b="1" dirty="0"/>
              <a:t>The Nature of Bacteria</a:t>
            </a:r>
          </a:p>
          <a:p>
            <a:pPr>
              <a:spcAft>
                <a:spcPts val="600"/>
              </a:spcAft>
            </a:pPr>
            <a:r>
              <a:rPr lang="en-US" dirty="0"/>
              <a:t>Bacteria are microscopic and </a:t>
            </a:r>
            <a:br>
              <a:rPr lang="en-US" dirty="0"/>
            </a:br>
            <a:r>
              <a:rPr lang="en-US" dirty="0"/>
              <a:t>cannot be seen by the naked eye.</a:t>
            </a:r>
          </a:p>
          <a:p>
            <a:pPr lvl="1">
              <a:spcAft>
                <a:spcPts val="600"/>
              </a:spcAft>
            </a:pPr>
            <a:r>
              <a:rPr lang="en-US" dirty="0">
                <a:solidFill>
                  <a:srgbClr val="0000CC"/>
                </a:solidFill>
              </a:rPr>
              <a:t>Hundreds or thousands of bacteria </a:t>
            </a:r>
            <a:br>
              <a:rPr lang="en-US" dirty="0">
                <a:solidFill>
                  <a:srgbClr val="0000CC"/>
                </a:solidFill>
              </a:rPr>
            </a:br>
            <a:r>
              <a:rPr lang="en-US" dirty="0">
                <a:solidFill>
                  <a:srgbClr val="0000CC"/>
                </a:solidFill>
              </a:rPr>
              <a:t>may already exist on raw foods when purchased.</a:t>
            </a:r>
          </a:p>
          <a:p>
            <a:pPr>
              <a:spcAft>
                <a:spcPts val="600"/>
              </a:spcAft>
            </a:pPr>
            <a:r>
              <a:rPr lang="en-US" dirty="0"/>
              <a:t>The right temperature, moisture, and food are needed for bacteria to survive and multiply.</a:t>
            </a:r>
          </a:p>
          <a:p>
            <a:pPr lvl="1">
              <a:spcAft>
                <a:spcPts val="600"/>
              </a:spcAft>
            </a:pPr>
            <a:r>
              <a:rPr lang="en-US" dirty="0">
                <a:solidFill>
                  <a:srgbClr val="0000CC"/>
                </a:solidFill>
              </a:rPr>
              <a:t>Double in numbers every </a:t>
            </a:r>
            <a:r>
              <a:rPr lang="en-US" dirty="0">
                <a:solidFill>
                  <a:srgbClr val="FF0000"/>
                </a:solidFill>
              </a:rPr>
              <a:t>15-30 minutes</a:t>
            </a:r>
            <a:r>
              <a:rPr lang="en-US" dirty="0">
                <a:solidFill>
                  <a:srgbClr val="0000CC"/>
                </a:solidFill>
              </a:rPr>
              <a:t> under ideal conditions.</a:t>
            </a:r>
          </a:p>
        </p:txBody>
      </p:sp>
      <p:grpSp>
        <p:nvGrpSpPr>
          <p:cNvPr id="4" name="Group 3"/>
          <p:cNvGrpSpPr/>
          <p:nvPr/>
        </p:nvGrpSpPr>
        <p:grpSpPr>
          <a:xfrm>
            <a:off x="5791200" y="1311701"/>
            <a:ext cx="3124200" cy="2057400"/>
            <a:chOff x="5181600" y="1295400"/>
            <a:chExt cx="3733800" cy="2667000"/>
          </a:xfrm>
        </p:grpSpPr>
        <p:pic>
          <p:nvPicPr>
            <p:cNvPr id="5" name="Picture 5" descr="microscope.jpg                                                 00000177Laura T.                       B2394060:"/>
            <p:cNvPicPr>
              <a:picLocks noChangeAspect="1" noChangeArrowheads="1"/>
            </p:cNvPicPr>
            <p:nvPr/>
          </p:nvPicPr>
          <p:blipFill>
            <a:blip r:embed="rId3" cstate="print"/>
            <a:srcRect/>
            <a:stretch>
              <a:fillRect/>
            </a:stretch>
          </p:blipFill>
          <p:spPr bwMode="auto">
            <a:xfrm>
              <a:off x="6896100" y="1295400"/>
              <a:ext cx="2019300" cy="2053525"/>
            </a:xfrm>
            <a:prstGeom prst="rect">
              <a:avLst/>
            </a:prstGeom>
            <a:noFill/>
            <a:ln w="25400">
              <a:solidFill>
                <a:srgbClr val="000000"/>
              </a:solidFill>
              <a:miter lim="800000"/>
              <a:headEnd/>
              <a:tailEnd/>
            </a:ln>
          </p:spPr>
        </p:pic>
        <p:grpSp>
          <p:nvGrpSpPr>
            <p:cNvPr id="6" name="Group 12"/>
            <p:cNvGrpSpPr/>
            <p:nvPr/>
          </p:nvGrpSpPr>
          <p:grpSpPr>
            <a:xfrm>
              <a:off x="5181600" y="2133600"/>
              <a:ext cx="1600200" cy="1828800"/>
              <a:chOff x="1638300" y="4238625"/>
              <a:chExt cx="2133600" cy="2057400"/>
            </a:xfrm>
          </p:grpSpPr>
          <p:sp>
            <p:nvSpPr>
              <p:cNvPr id="7" name="Oval Callout 6"/>
              <p:cNvSpPr/>
              <p:nvPr/>
            </p:nvSpPr>
            <p:spPr bwMode="auto">
              <a:xfrm rot="16200000">
                <a:off x="1676400" y="4200525"/>
                <a:ext cx="2057400" cy="2133600"/>
              </a:xfrm>
              <a:prstGeom prst="wedgeEllipseCallout">
                <a:avLst>
                  <a:gd name="adj1" fmla="val 27614"/>
                  <a:gd name="adj2" fmla="val 11491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p:txBody>
          </p:sp>
          <p:grpSp>
            <p:nvGrpSpPr>
              <p:cNvPr id="8" name="Group 10"/>
              <p:cNvGrpSpPr/>
              <p:nvPr/>
            </p:nvGrpSpPr>
            <p:grpSpPr>
              <a:xfrm>
                <a:off x="1841498" y="4419600"/>
                <a:ext cx="1371601" cy="1600200"/>
                <a:chOff x="6594121" y="4114800"/>
                <a:chExt cx="2590803" cy="2514600"/>
              </a:xfrm>
            </p:grpSpPr>
            <p:pic>
              <p:nvPicPr>
                <p:cNvPr id="9" name="Picture 152"/>
                <p:cNvPicPr>
                  <a:picLocks noChangeArrowheads="1"/>
                </p:cNvPicPr>
                <p:nvPr/>
              </p:nvPicPr>
              <p:blipFill>
                <a:blip r:embed="rId4" cstate="print">
                  <a:lum bright="-8000" contrast="2000"/>
                </a:blip>
                <a:srcRect l="8989" t="5420" r="10112" b="10559"/>
                <a:stretch>
                  <a:fillRect/>
                </a:stretch>
              </p:blipFill>
              <p:spPr bwMode="auto">
                <a:xfrm>
                  <a:off x="7660923" y="4114800"/>
                  <a:ext cx="1524001" cy="1371601"/>
                </a:xfrm>
                <a:prstGeom prst="rect">
                  <a:avLst/>
                </a:prstGeom>
                <a:noFill/>
                <a:ln w="12700">
                  <a:solidFill>
                    <a:srgbClr val="080808"/>
                  </a:solidFill>
                  <a:miter lim="800000"/>
                  <a:headEnd/>
                  <a:tailEnd/>
                </a:ln>
                <a:effectLst/>
              </p:spPr>
            </p:pic>
            <p:pic>
              <p:nvPicPr>
                <p:cNvPr id="10" name="Picture 5" descr="C:\WINNT40\Profiles\dickj\Personal\pictures\botu1.gif"/>
                <p:cNvPicPr>
                  <a:picLocks noChangeAspect="1" noChangeArrowheads="1"/>
                </p:cNvPicPr>
                <p:nvPr/>
              </p:nvPicPr>
              <p:blipFill>
                <a:blip r:embed="rId5" cstate="print"/>
                <a:srcRect/>
                <a:stretch>
                  <a:fillRect/>
                </a:stretch>
              </p:blipFill>
              <p:spPr bwMode="auto">
                <a:xfrm>
                  <a:off x="6594121" y="4952999"/>
                  <a:ext cx="1752599" cy="1211263"/>
                </a:xfrm>
                <a:prstGeom prst="rect">
                  <a:avLst/>
                </a:prstGeom>
                <a:noFill/>
                <a:ln w="9525">
                  <a:solidFill>
                    <a:schemeClr val="tx1"/>
                  </a:solidFill>
                  <a:miter lim="800000"/>
                  <a:headEnd/>
                  <a:tailEnd/>
                </a:ln>
              </p:spPr>
            </p:pic>
            <p:pic>
              <p:nvPicPr>
                <p:cNvPr id="11" name="Picture 4"/>
                <p:cNvPicPr>
                  <a:picLocks noChangeArrowheads="1"/>
                </p:cNvPicPr>
                <p:nvPr/>
              </p:nvPicPr>
              <p:blipFill>
                <a:blip r:embed="rId6" cstate="print"/>
                <a:srcRect l="7500" t="5128" r="12500" b="7692"/>
                <a:stretch>
                  <a:fillRect/>
                </a:stretch>
              </p:blipFill>
              <p:spPr bwMode="auto">
                <a:xfrm>
                  <a:off x="7660923" y="5562601"/>
                  <a:ext cx="1371601" cy="1066799"/>
                </a:xfrm>
                <a:prstGeom prst="rect">
                  <a:avLst/>
                </a:prstGeom>
                <a:noFill/>
                <a:ln w="12700">
                  <a:noFill/>
                  <a:miter lim="800000"/>
                  <a:headEnd/>
                  <a:tailEnd/>
                </a:ln>
              </p:spPr>
            </p:pic>
          </p:grpSp>
        </p:grpSp>
      </p:grpSp>
      <p:sp>
        <p:nvSpPr>
          <p:cNvPr id="13"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7</a:t>
            </a:fld>
            <a:endParaRPr lang="en-US" sz="1400"/>
          </a:p>
        </p:txBody>
      </p:sp>
    </p:spTree>
    <p:extLst>
      <p:ext uri="{BB962C8B-B14F-4D97-AF65-F5344CB8AC3E}">
        <p14:creationId xmlns:p14="http://schemas.microsoft.com/office/powerpoint/2010/main" val="4015459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Biological Hazards</a:t>
            </a:r>
            <a:r>
              <a:rPr lang="en-US" b="0" i="1" dirty="0"/>
              <a:t> (continued)</a:t>
            </a:r>
            <a:endParaRPr lang="en-US" dirty="0"/>
          </a:p>
        </p:txBody>
      </p:sp>
      <p:sp>
        <p:nvSpPr>
          <p:cNvPr id="2" name="Content Placeholder 1"/>
          <p:cNvSpPr>
            <a:spLocks noGrp="1"/>
          </p:cNvSpPr>
          <p:nvPr>
            <p:ph idx="1"/>
          </p:nvPr>
        </p:nvSpPr>
        <p:spPr>
          <a:xfrm>
            <a:off x="496351" y="1219200"/>
            <a:ext cx="8230810" cy="4765487"/>
          </a:xfrm>
        </p:spPr>
        <p:txBody>
          <a:bodyPr/>
          <a:lstStyle/>
          <a:p>
            <a:pPr marL="0" indent="0">
              <a:spcAft>
                <a:spcPts val="600"/>
              </a:spcAft>
              <a:buNone/>
            </a:pPr>
            <a:r>
              <a:rPr lang="en-US" sz="2800" b="1" dirty="0"/>
              <a:t>The Nature of Bacteria</a:t>
            </a:r>
          </a:p>
          <a:p>
            <a:pPr>
              <a:spcBef>
                <a:spcPts val="0"/>
              </a:spcBef>
              <a:spcAft>
                <a:spcPts val="600"/>
              </a:spcAft>
            </a:pPr>
            <a:r>
              <a:rPr lang="en-US" dirty="0"/>
              <a:t>Bacteria in food can cause:</a:t>
            </a:r>
          </a:p>
          <a:p>
            <a:pPr lvl="1">
              <a:spcBef>
                <a:spcPts val="0"/>
              </a:spcBef>
              <a:spcAft>
                <a:spcPts val="600"/>
              </a:spcAft>
            </a:pPr>
            <a:r>
              <a:rPr lang="en-US" b="1" dirty="0"/>
              <a:t>Infection -</a:t>
            </a:r>
            <a:r>
              <a:rPr lang="en-US" dirty="0"/>
              <a:t> </a:t>
            </a:r>
            <a:r>
              <a:rPr lang="en-US" i="1" dirty="0">
                <a:solidFill>
                  <a:srgbClr val="0000CC"/>
                </a:solidFill>
              </a:rPr>
              <a:t>illness caused by ingesting a sufficient amount of live bacteria.</a:t>
            </a:r>
            <a:endParaRPr lang="en-US" dirty="0"/>
          </a:p>
          <a:p>
            <a:pPr lvl="1">
              <a:spcBef>
                <a:spcPts val="0"/>
              </a:spcBef>
              <a:spcAft>
                <a:spcPts val="600"/>
              </a:spcAft>
            </a:pPr>
            <a:r>
              <a:rPr lang="en-US" b="1" dirty="0"/>
              <a:t>Intoxication –</a:t>
            </a:r>
            <a:r>
              <a:rPr lang="en-US" dirty="0"/>
              <a:t> </a:t>
            </a:r>
            <a:r>
              <a:rPr lang="en-US" i="1" dirty="0">
                <a:solidFill>
                  <a:srgbClr val="0000CC"/>
                </a:solidFill>
              </a:rPr>
              <a:t>illness caused by ingesting the toxic chemical residues deposited in food when the bacteria was alive.</a:t>
            </a:r>
            <a:endParaRPr lang="en-US" dirty="0"/>
          </a:p>
        </p:txBody>
      </p:sp>
      <p:sp>
        <p:nvSpPr>
          <p:cNvPr id="4" name="Rectangle 1038"/>
          <p:cNvSpPr>
            <a:spLocks noChangeArrowheads="1"/>
          </p:cNvSpPr>
          <p:nvPr/>
        </p:nvSpPr>
        <p:spPr bwMode="auto">
          <a:xfrm>
            <a:off x="822960" y="4267200"/>
            <a:ext cx="7620000" cy="1828800"/>
          </a:xfrm>
          <a:prstGeom prst="rect">
            <a:avLst/>
          </a:prstGeom>
          <a:solidFill>
            <a:srgbClr val="FFFF99"/>
          </a:solidFill>
          <a:ln w="12700">
            <a:solidFill>
              <a:schemeClr val="tx1"/>
            </a:solidFill>
            <a:miter lim="800000"/>
            <a:headEnd/>
            <a:tailEnd/>
          </a:ln>
        </p:spPr>
        <p:txBody>
          <a:bodyPr lIns="90488" tIns="44450" rIns="90488" bIns="44450"/>
          <a:lstStyle/>
          <a:p>
            <a:pPr marL="342900" indent="-342900">
              <a:spcAft>
                <a:spcPts val="300"/>
              </a:spcAft>
              <a:buClr>
                <a:srgbClr val="000099"/>
              </a:buClr>
              <a:buSzPct val="75000"/>
              <a:buFont typeface="Monotype Sorts" pitchFamily="2" charset="2"/>
              <a:buNone/>
            </a:pPr>
            <a:r>
              <a:rPr lang="en-US" sz="2000" b="1" dirty="0">
                <a:solidFill>
                  <a:srgbClr val="0000CC"/>
                </a:solidFill>
                <a:latin typeface="Comic Sans MS" pitchFamily="66" charset="0"/>
              </a:rPr>
              <a:t>Toxins—</a:t>
            </a:r>
          </a:p>
          <a:p>
            <a:pPr marL="112713">
              <a:spcAft>
                <a:spcPts val="300"/>
              </a:spcAft>
              <a:buClr>
                <a:srgbClr val="0000CC"/>
              </a:buClr>
              <a:buSzPct val="75000"/>
              <a:buFont typeface="Wingdings" pitchFamily="2" charset="2"/>
              <a:buChar char="ü"/>
            </a:pPr>
            <a:r>
              <a:rPr lang="en-US" sz="2000" dirty="0">
                <a:solidFill>
                  <a:srgbClr val="0000CC"/>
                </a:solidFill>
              </a:rPr>
              <a:t> </a:t>
            </a:r>
            <a:r>
              <a:rPr lang="en-US" sz="2000" dirty="0"/>
              <a:t>Poison (waste products) produced by some living bacteria.</a:t>
            </a:r>
          </a:p>
          <a:p>
            <a:pPr marL="112713">
              <a:spcAft>
                <a:spcPts val="300"/>
              </a:spcAft>
              <a:buClr>
                <a:srgbClr val="0000CC"/>
              </a:buClr>
              <a:buSzPct val="75000"/>
              <a:buFont typeface="Wingdings" pitchFamily="2" charset="2"/>
              <a:buChar char="ü"/>
            </a:pPr>
            <a:r>
              <a:rPr lang="en-US" sz="2000" dirty="0"/>
              <a:t> The longer bacteria are allowed to grow/multiply in food, the greater the amount of toxins deposited.</a:t>
            </a:r>
          </a:p>
          <a:p>
            <a:pPr marL="112713">
              <a:spcAft>
                <a:spcPts val="300"/>
              </a:spcAft>
              <a:buClr>
                <a:srgbClr val="0000CC"/>
              </a:buClr>
              <a:buSzPct val="75000"/>
              <a:buFont typeface="Wingdings" pitchFamily="2" charset="2"/>
              <a:buChar char="ü"/>
            </a:pPr>
            <a:r>
              <a:rPr lang="en-US" sz="2000" dirty="0"/>
              <a:t> Are </a:t>
            </a:r>
            <a:r>
              <a:rPr lang="en-US" sz="2000" b="1" dirty="0">
                <a:solidFill>
                  <a:srgbClr val="C00000"/>
                </a:solidFill>
              </a:rPr>
              <a:t>NOT</a:t>
            </a:r>
            <a:r>
              <a:rPr lang="en-US" sz="2000" dirty="0"/>
              <a:t> neutralized (destroyed) during cooking or freezing.</a:t>
            </a:r>
          </a:p>
        </p:txBody>
      </p:sp>
      <p:sp>
        <p:nvSpPr>
          <p:cNvPr id="6"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8</a:t>
            </a:fld>
            <a:endParaRPr lang="en-US" sz="1400"/>
          </a:p>
        </p:txBody>
      </p:sp>
    </p:spTree>
    <p:extLst>
      <p:ext uri="{BB962C8B-B14F-4D97-AF65-F5344CB8AC3E}">
        <p14:creationId xmlns:p14="http://schemas.microsoft.com/office/powerpoint/2010/main" val="172899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85963"/>
            <a:ext cx="8229600" cy="590550"/>
          </a:xfrm>
        </p:spPr>
        <p:txBody>
          <a:bodyPr/>
          <a:lstStyle/>
          <a:p>
            <a:r>
              <a:rPr lang="en-US" dirty="0"/>
              <a:t>Biological Hazards </a:t>
            </a:r>
            <a:r>
              <a:rPr lang="en-US" b="0" i="1" dirty="0"/>
              <a:t>(continued)</a:t>
            </a:r>
            <a:endParaRPr lang="en-US" dirty="0"/>
          </a:p>
        </p:txBody>
      </p:sp>
      <p:sp>
        <p:nvSpPr>
          <p:cNvPr id="2" name="Content Placeholder 1"/>
          <p:cNvSpPr>
            <a:spLocks noGrp="1"/>
          </p:cNvSpPr>
          <p:nvPr>
            <p:ph idx="1"/>
          </p:nvPr>
        </p:nvSpPr>
        <p:spPr>
          <a:xfrm>
            <a:off x="496351" y="1295400"/>
            <a:ext cx="8230810" cy="4689287"/>
          </a:xfrm>
        </p:spPr>
        <p:txBody>
          <a:bodyPr/>
          <a:lstStyle/>
          <a:p>
            <a:pPr marL="0" indent="0">
              <a:buNone/>
            </a:pPr>
            <a:r>
              <a:rPr lang="en-US" sz="2800" b="1" dirty="0"/>
              <a:t>The Nature of Bacteria</a:t>
            </a:r>
          </a:p>
          <a:p>
            <a:pPr>
              <a:spcAft>
                <a:spcPts val="600"/>
              </a:spcAft>
            </a:pPr>
            <a:r>
              <a:rPr lang="en-US" dirty="0"/>
              <a:t>Some bacteria produce spores--</a:t>
            </a:r>
          </a:p>
          <a:p>
            <a:pPr lvl="1">
              <a:spcAft>
                <a:spcPts val="600"/>
              </a:spcAft>
            </a:pPr>
            <a:r>
              <a:rPr lang="en-US" dirty="0">
                <a:solidFill>
                  <a:srgbClr val="0000CC"/>
                </a:solidFill>
              </a:rPr>
              <a:t>Dormant bacteria cell deposited during cellular reproduction.</a:t>
            </a:r>
          </a:p>
          <a:p>
            <a:pPr lvl="1">
              <a:spcAft>
                <a:spcPts val="600"/>
              </a:spcAft>
            </a:pPr>
            <a:r>
              <a:rPr lang="en-US" dirty="0">
                <a:solidFill>
                  <a:srgbClr val="0000CC"/>
                </a:solidFill>
              </a:rPr>
              <a:t>Survival mechanism that ensures the cell will be protected when environmental conditions are adverse </a:t>
            </a:r>
            <a:r>
              <a:rPr lang="en-US" i="1" dirty="0">
                <a:solidFill>
                  <a:srgbClr val="0000CC"/>
                </a:solidFill>
              </a:rPr>
              <a:t>(hot or cold)</a:t>
            </a:r>
            <a:r>
              <a:rPr lang="en-US" dirty="0">
                <a:solidFill>
                  <a:srgbClr val="0000CC"/>
                </a:solidFill>
              </a:rPr>
              <a:t>.</a:t>
            </a:r>
          </a:p>
          <a:p>
            <a:pPr lvl="1">
              <a:spcAft>
                <a:spcPts val="600"/>
              </a:spcAft>
            </a:pPr>
            <a:r>
              <a:rPr lang="en-US" dirty="0">
                <a:solidFill>
                  <a:srgbClr val="0000CC"/>
                </a:solidFill>
              </a:rPr>
              <a:t>Dormant bacteria cells “wake up” when environmental conditions are ideal.</a:t>
            </a:r>
          </a:p>
          <a:p>
            <a:pPr lvl="1">
              <a:spcAft>
                <a:spcPts val="600"/>
              </a:spcAft>
            </a:pPr>
            <a:r>
              <a:rPr lang="en-US" dirty="0">
                <a:solidFill>
                  <a:srgbClr val="0000CC"/>
                </a:solidFill>
              </a:rPr>
              <a:t>Can survive boiling temperatures for long periods of time; </a:t>
            </a:r>
            <a:r>
              <a:rPr lang="en-US" b="1" dirty="0">
                <a:solidFill>
                  <a:srgbClr val="C00000"/>
                </a:solidFill>
              </a:rPr>
              <a:t>NOT </a:t>
            </a:r>
            <a:r>
              <a:rPr lang="en-US" dirty="0">
                <a:solidFill>
                  <a:srgbClr val="0000CC"/>
                </a:solidFill>
              </a:rPr>
              <a:t>destroyed during cooking or freezing.</a:t>
            </a:r>
            <a:endParaRPr lang="en-US" dirty="0"/>
          </a:p>
        </p:txBody>
      </p:sp>
      <p:sp>
        <p:nvSpPr>
          <p:cNvPr id="5" name="Slide Number Placeholder 4"/>
          <p:cNvSpPr txBox="1">
            <a:spLocks/>
          </p:cNvSpPr>
          <p:nvPr/>
        </p:nvSpPr>
        <p:spPr>
          <a:xfrm>
            <a:off x="8382000" y="6569075"/>
            <a:ext cx="762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2338C2F-7CD6-4A82-9D1F-B39848E0D888}" type="slidenum">
              <a:rPr lang="en-US" sz="1400" smtClean="0"/>
              <a:pPr algn="r"/>
              <a:t>9</a:t>
            </a:fld>
            <a:endParaRPr lang="en-US" sz="1400"/>
          </a:p>
        </p:txBody>
      </p:sp>
    </p:spTree>
    <p:extLst>
      <p:ext uri="{BB962C8B-B14F-4D97-AF65-F5344CB8AC3E}">
        <p14:creationId xmlns:p14="http://schemas.microsoft.com/office/powerpoint/2010/main" val="3840393943"/>
      </p:ext>
    </p:extLst>
  </p:cSld>
  <p:clrMapOvr>
    <a:masterClrMapping/>
  </p:clrMapOvr>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65A51AFE-27D9-4264-98B9-C560084353C2}" vid="{71F7447A-5F0D-4A6B-A428-5496686BAA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6223</TotalTime>
  <Words>12972</Words>
  <Application>Microsoft Office PowerPoint</Application>
  <PresentationFormat>On-screen Show (4:3)</PresentationFormat>
  <Paragraphs>1035</Paragraphs>
  <Slides>59</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Monotype Sorts</vt:lpstr>
      <vt:lpstr>Arial</vt:lpstr>
      <vt:lpstr>Arial Black</vt:lpstr>
      <vt:lpstr>Arial Narrow</vt:lpstr>
      <vt:lpstr>Bahnschrift Light SemiCondensed</vt:lpstr>
      <vt:lpstr>Calibri</vt:lpstr>
      <vt:lpstr>Comic Sans MS</vt:lpstr>
      <vt:lpstr>Times New Roman</vt:lpstr>
      <vt:lpstr>Wingdings</vt:lpstr>
      <vt:lpstr>Wingdings 2</vt:lpstr>
      <vt:lpstr>Theme1</vt:lpstr>
      <vt:lpstr>PowerPoint Presentation</vt:lpstr>
      <vt:lpstr>Purpose &amp; Objectives</vt:lpstr>
      <vt:lpstr>Training Outline</vt:lpstr>
      <vt:lpstr>Foodborne Illness</vt:lpstr>
      <vt:lpstr>Foodborne Illness (continued)</vt:lpstr>
      <vt:lpstr>Food Safety Hazards</vt:lpstr>
      <vt:lpstr>Biological Hazards</vt:lpstr>
      <vt:lpstr>Biological Hazards (continued)</vt:lpstr>
      <vt:lpstr>Biological Hazards (continued)</vt:lpstr>
      <vt:lpstr>Biological Hazards (continued)</vt:lpstr>
      <vt:lpstr>Biological Hazards (continued)</vt:lpstr>
      <vt:lpstr>Biological Hazards (continued)</vt:lpstr>
      <vt:lpstr>Biological Hazards (continued)</vt:lpstr>
      <vt:lpstr>Health Requirements (continued)</vt:lpstr>
      <vt:lpstr>Health Requirements (continued)</vt:lpstr>
      <vt:lpstr>Health Requirements</vt:lpstr>
      <vt:lpstr>Biological Hazards (continued)</vt:lpstr>
      <vt:lpstr>Key Terms</vt:lpstr>
      <vt:lpstr>Key Terms (continued)</vt:lpstr>
      <vt:lpstr>Key Terms (continued)</vt:lpstr>
      <vt:lpstr>Key Terms (continued)</vt:lpstr>
      <vt:lpstr>Time/Temperature Control  for Safety Foods</vt:lpstr>
      <vt:lpstr>TCS Foods (continued)</vt:lpstr>
      <vt:lpstr>Key Terms (continued)</vt:lpstr>
      <vt:lpstr>Foodborne Illness Risk Factors</vt:lpstr>
      <vt:lpstr>Layers of Protection</vt:lpstr>
      <vt:lpstr>Personal Hygiene &amp; Work Habits</vt:lpstr>
      <vt:lpstr>Personal Hygiene &amp;  Work Habits (continued)</vt:lpstr>
      <vt:lpstr>Personal Hygiene &amp;  Work Habits (continued)</vt:lpstr>
      <vt:lpstr>Personal Hygiene &amp;  Work Habits (continued)</vt:lpstr>
      <vt:lpstr>Handwashing Standards</vt:lpstr>
      <vt:lpstr>Handwashing Standards</vt:lpstr>
      <vt:lpstr>Proper Handwashing Procedure</vt:lpstr>
      <vt:lpstr>Single-Use Gloves</vt:lpstr>
      <vt:lpstr>Single-Use Gloves (continued)</vt:lpstr>
      <vt:lpstr>Uniform Standards</vt:lpstr>
      <vt:lpstr>Uniform Standards (continued)</vt:lpstr>
      <vt:lpstr>Hygiene Standards</vt:lpstr>
      <vt:lpstr>Hygiene Standards (continued)</vt:lpstr>
      <vt:lpstr>Time &amp; Temperature Controls</vt:lpstr>
      <vt:lpstr>PowerPoint Presentation</vt:lpstr>
      <vt:lpstr>Temperature Controlled Processes</vt:lpstr>
      <vt:lpstr>Temperature Controlled Processes (continued)</vt:lpstr>
      <vt:lpstr>Temperature Controlled Processes (continued)</vt:lpstr>
      <vt:lpstr>Thermometer Calibration</vt:lpstr>
      <vt:lpstr>Thermometer Requirements</vt:lpstr>
      <vt:lpstr>Temperature Control</vt:lpstr>
      <vt:lpstr>Temperature Control</vt:lpstr>
      <vt:lpstr>Temperature Control</vt:lpstr>
      <vt:lpstr>Temperature Control</vt:lpstr>
      <vt:lpstr>Temperature Control</vt:lpstr>
      <vt:lpstr>Time Without Temperature Control (continued)</vt:lpstr>
      <vt:lpstr>Cleaning &amp; Sanitizing</vt:lpstr>
      <vt:lpstr>Methods for Sanitizing</vt:lpstr>
      <vt:lpstr>When Chemical Sanitizers  are Used…</vt:lpstr>
      <vt:lpstr>  Chemical Sanitizers (continued)</vt:lpstr>
      <vt:lpstr>Preparing Bleach Solutions</vt:lpstr>
      <vt:lpstr>Preventing Contamination</vt:lpstr>
      <vt:lpstr>PowerPoint Presentation</vt:lpstr>
    </vt:vector>
  </TitlesOfParts>
  <Company>MEDCOM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 Fundamentals</dc:title>
  <dc:subject>Food Safety Training</dc:subject>
  <dc:creator>kalinowskicm</dc:creator>
  <cp:lastModifiedBy>Kim, Chin U LN KOR MEDCOM MEDDAC-K</cp:lastModifiedBy>
  <cp:revision>64</cp:revision>
  <cp:lastPrinted>2015-01-12T15:42:35Z</cp:lastPrinted>
  <dcterms:created xsi:type="dcterms:W3CDTF">2015-01-12T13:15:12Z</dcterms:created>
  <dcterms:modified xsi:type="dcterms:W3CDTF">2023-01-04T01:15:32Z</dcterms:modified>
</cp:coreProperties>
</file>